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ink/ink1.xml" ContentType="application/inkml+xml"/>
  <Override PartName="/ppt/ink/ink2.xml" ContentType="application/inkml+xml"/>
  <Override PartName="/ppt/ink/ink3.xml" ContentType="application/inkml+xml"/>
  <Override PartName="/ppt/ink/ink4.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 id="268" r:id="rId8"/>
    <p:sldId id="267" r:id="rId9"/>
    <p:sldId id="269" r:id="rId10"/>
    <p:sldId id="270" r:id="rId11"/>
    <p:sldId id="272" r:id="rId12"/>
    <p:sldId id="273" r:id="rId13"/>
    <p:sldId id="274" r:id="rId14"/>
    <p:sldId id="275" r:id="rId15"/>
    <p:sldId id="276" r:id="rId16"/>
    <p:sldId id="286" r:id="rId17"/>
    <p:sldId id="287" r:id="rId18"/>
    <p:sldId id="288" r:id="rId19"/>
    <p:sldId id="290" r:id="rId20"/>
    <p:sldId id="281" r:id="rId21"/>
    <p:sldId id="284" r:id="rId22"/>
    <p:sldId id="282" r:id="rId23"/>
    <p:sldId id="283" r:id="rId24"/>
    <p:sldId id="285" r:id="rId25"/>
    <p:sldId id="262" r:id="rId26"/>
    <p:sldId id="263" r:id="rId2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111" d="100"/>
          <a:sy n="111" d="100"/>
        </p:scale>
        <p:origin x="594"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heme" Target="theme/theme1.xml"/></Relationships>
</file>

<file path=ppt/diagrams/_rels/data1.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12.svg"/><Relationship Id="rId2" Type="http://schemas.openxmlformats.org/officeDocument/2006/relationships/image" Target="../media/image2.svg"/><Relationship Id="rId1" Type="http://schemas.openxmlformats.org/officeDocument/2006/relationships/image" Target="../media/image1.png"/><Relationship Id="rId6" Type="http://schemas.openxmlformats.org/officeDocument/2006/relationships/image" Target="../media/image6.sv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svg"/><Relationship Id="rId4" Type="http://schemas.openxmlformats.org/officeDocument/2006/relationships/image" Target="../media/image4.svg"/><Relationship Id="rId9" Type="http://schemas.openxmlformats.org/officeDocument/2006/relationships/image" Target="../media/image9.png"/></Relationships>
</file>

<file path=ppt/diagrams/_rels/drawing1.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12.svg"/><Relationship Id="rId2" Type="http://schemas.openxmlformats.org/officeDocument/2006/relationships/image" Target="../media/image2.svg"/><Relationship Id="rId1" Type="http://schemas.openxmlformats.org/officeDocument/2006/relationships/image" Target="../media/image1.png"/><Relationship Id="rId6" Type="http://schemas.openxmlformats.org/officeDocument/2006/relationships/image" Target="../media/image6.sv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svg"/><Relationship Id="rId4" Type="http://schemas.openxmlformats.org/officeDocument/2006/relationships/image" Target="../media/image4.svg"/><Relationship Id="rId9" Type="http://schemas.openxmlformats.org/officeDocument/2006/relationships/image" Target="../media/image9.png"/></Relationships>
</file>

<file path=ppt/diagrams/colors1.xml><?xml version="1.0" encoding="utf-8"?>
<dgm:colorsDef xmlns:dgm="http://schemas.openxmlformats.org/drawingml/2006/diagram" xmlns:a="http://schemas.openxmlformats.org/drawingml/2006/main" uniqueId="urn:microsoft.com/office/officeart/2018/5/colors/Iconchunking_colored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accent2">
        <a:alpha val="0"/>
      </a:schemeClr>
    </dgm:fillClrLst>
    <dgm:linClrLst meth="repeat">
      <a:schemeClr val="accent2">
        <a:alpha val="0"/>
      </a:schemeClr>
    </dgm:linClrLst>
    <dgm:effectClrLst/>
    <dgm:txLinClrLst/>
    <dgm:txFillClrLst meth="repeat">
      <a:schemeClr val="accent2"/>
      <a:schemeClr val="accent3"/>
      <a:schemeClr val="accent4"/>
      <a:schemeClr val="accent5"/>
      <a:schemeClr val="accent6"/>
    </dgm:txFillClrLst>
    <dgm:txEffectClrLst/>
  </dgm:styleLbl>
</dgm:colorsDef>
</file>

<file path=ppt/diagrams/data1.xml><?xml version="1.0" encoding="utf-8"?>
<dgm:dataModel xmlns:dgm="http://schemas.openxmlformats.org/drawingml/2006/diagram" xmlns:a="http://schemas.openxmlformats.org/drawingml/2006/main">
  <dgm:ptLst>
    <dgm:pt modelId="{9379FB85-52CA-4535-A1B1-A90B15200917}" type="doc">
      <dgm:prSet loTypeId="urn:microsoft.com/office/officeart/2018/2/layout/IconCircleList" loCatId="icon" qsTypeId="urn:microsoft.com/office/officeart/2005/8/quickstyle/simple1" qsCatId="simple" csTypeId="urn:microsoft.com/office/officeart/2018/5/colors/Iconchunking_coloredtext_colorful1" csCatId="colorful" phldr="1"/>
      <dgm:spPr/>
      <dgm:t>
        <a:bodyPr/>
        <a:lstStyle/>
        <a:p>
          <a:endParaRPr lang="en-US"/>
        </a:p>
      </dgm:t>
    </dgm:pt>
    <dgm:pt modelId="{5C22370B-BB4A-48CA-80AD-471B95433B77}">
      <dgm:prSet/>
      <dgm:spPr/>
      <dgm:t>
        <a:bodyPr/>
        <a:lstStyle/>
        <a:p>
          <a:pPr>
            <a:lnSpc>
              <a:spcPct val="100000"/>
            </a:lnSpc>
          </a:pPr>
          <a:r>
            <a:rPr lang="en-US" b="1" i="0" dirty="0"/>
            <a:t>INTRODUCTION</a:t>
          </a:r>
          <a:endParaRPr lang="en-US" b="1" dirty="0"/>
        </a:p>
      </dgm:t>
    </dgm:pt>
    <dgm:pt modelId="{DE7C038F-9F54-44AA-B051-B24DAFD15649}" type="parTrans" cxnId="{3522F5C5-EF29-4DCA-BAF6-3EAAB26FDB4D}">
      <dgm:prSet/>
      <dgm:spPr/>
      <dgm:t>
        <a:bodyPr/>
        <a:lstStyle/>
        <a:p>
          <a:endParaRPr lang="en-US"/>
        </a:p>
      </dgm:t>
    </dgm:pt>
    <dgm:pt modelId="{9EFF35C3-57D4-45BB-8D1C-9606C3058E6E}" type="sibTrans" cxnId="{3522F5C5-EF29-4DCA-BAF6-3EAAB26FDB4D}">
      <dgm:prSet/>
      <dgm:spPr/>
      <dgm:t>
        <a:bodyPr/>
        <a:lstStyle/>
        <a:p>
          <a:pPr>
            <a:lnSpc>
              <a:spcPct val="100000"/>
            </a:lnSpc>
          </a:pPr>
          <a:endParaRPr lang="en-US"/>
        </a:p>
      </dgm:t>
    </dgm:pt>
    <dgm:pt modelId="{4519C7FF-B815-4D9C-B24D-940149CFB293}">
      <dgm:prSet/>
      <dgm:spPr/>
      <dgm:t>
        <a:bodyPr/>
        <a:lstStyle/>
        <a:p>
          <a:pPr>
            <a:lnSpc>
              <a:spcPct val="100000"/>
            </a:lnSpc>
          </a:pPr>
          <a:r>
            <a:rPr lang="en-US" b="1" i="0" dirty="0"/>
            <a:t>STATEMENT OF PROBLEM/OPPORTUNITY </a:t>
          </a:r>
          <a:endParaRPr lang="en-US" b="1" dirty="0"/>
        </a:p>
      </dgm:t>
    </dgm:pt>
    <dgm:pt modelId="{8A14198F-FF64-45D3-B2B0-4BE7FD6CE548}" type="parTrans" cxnId="{34C07358-6790-490D-8F00-36E0C2986796}">
      <dgm:prSet/>
      <dgm:spPr/>
      <dgm:t>
        <a:bodyPr/>
        <a:lstStyle/>
        <a:p>
          <a:endParaRPr lang="en-US"/>
        </a:p>
      </dgm:t>
    </dgm:pt>
    <dgm:pt modelId="{18460CA8-9A29-43DD-AD20-3F6227DF25C1}" type="sibTrans" cxnId="{34C07358-6790-490D-8F00-36E0C2986796}">
      <dgm:prSet/>
      <dgm:spPr/>
      <dgm:t>
        <a:bodyPr/>
        <a:lstStyle/>
        <a:p>
          <a:pPr>
            <a:lnSpc>
              <a:spcPct val="100000"/>
            </a:lnSpc>
          </a:pPr>
          <a:endParaRPr lang="en-US"/>
        </a:p>
      </dgm:t>
    </dgm:pt>
    <dgm:pt modelId="{59E46AB8-EFF7-4A81-8662-BBC65828AC23}">
      <dgm:prSet/>
      <dgm:spPr/>
      <dgm:t>
        <a:bodyPr/>
        <a:lstStyle/>
        <a:p>
          <a:pPr>
            <a:lnSpc>
              <a:spcPct val="100000"/>
            </a:lnSpc>
          </a:pPr>
          <a:r>
            <a:rPr lang="en-US" b="1" i="0" dirty="0"/>
            <a:t>PROBLEM IDENTIFICATION IN THE DOMAINDATA </a:t>
          </a:r>
          <a:endParaRPr lang="en-US" b="1" dirty="0"/>
        </a:p>
      </dgm:t>
    </dgm:pt>
    <dgm:pt modelId="{DB8B156E-9D2C-488A-A7CB-09703BA62A55}" type="parTrans" cxnId="{DFAC56E9-24B9-462B-B4A8-A3B64B0C0551}">
      <dgm:prSet/>
      <dgm:spPr/>
      <dgm:t>
        <a:bodyPr/>
        <a:lstStyle/>
        <a:p>
          <a:endParaRPr lang="en-US"/>
        </a:p>
      </dgm:t>
    </dgm:pt>
    <dgm:pt modelId="{7B1535E3-FF87-4276-BD3C-05D6FEE875E7}" type="sibTrans" cxnId="{DFAC56E9-24B9-462B-B4A8-A3B64B0C0551}">
      <dgm:prSet/>
      <dgm:spPr/>
      <dgm:t>
        <a:bodyPr/>
        <a:lstStyle/>
        <a:p>
          <a:pPr>
            <a:lnSpc>
              <a:spcPct val="100000"/>
            </a:lnSpc>
          </a:pPr>
          <a:endParaRPr lang="en-US"/>
        </a:p>
      </dgm:t>
    </dgm:pt>
    <dgm:pt modelId="{C2C5F1ED-DBF6-4512-A4D3-D0694DFD8770}">
      <dgm:prSet/>
      <dgm:spPr/>
      <dgm:t>
        <a:bodyPr/>
        <a:lstStyle/>
        <a:p>
          <a:pPr>
            <a:lnSpc>
              <a:spcPct val="100000"/>
            </a:lnSpc>
          </a:pPr>
          <a:r>
            <a:rPr lang="en-US" b="1" i="0" dirty="0"/>
            <a:t>COLLECTION APPROACHES/STRATEGIES DATA ANALYSIS APPROACHES </a:t>
          </a:r>
          <a:endParaRPr lang="en-US" b="1" dirty="0"/>
        </a:p>
      </dgm:t>
    </dgm:pt>
    <dgm:pt modelId="{93A37E5F-94B9-4950-BCA8-FF610D887CF2}" type="parTrans" cxnId="{9A123249-DC8A-4978-BE81-3AD15AD50BA4}">
      <dgm:prSet/>
      <dgm:spPr/>
      <dgm:t>
        <a:bodyPr/>
        <a:lstStyle/>
        <a:p>
          <a:endParaRPr lang="en-US"/>
        </a:p>
      </dgm:t>
    </dgm:pt>
    <dgm:pt modelId="{94598AD4-64C4-43F7-B531-EBCDC725A209}" type="sibTrans" cxnId="{9A123249-DC8A-4978-BE81-3AD15AD50BA4}">
      <dgm:prSet/>
      <dgm:spPr/>
      <dgm:t>
        <a:bodyPr/>
        <a:lstStyle/>
        <a:p>
          <a:pPr>
            <a:lnSpc>
              <a:spcPct val="100000"/>
            </a:lnSpc>
          </a:pPr>
          <a:endParaRPr lang="en-US"/>
        </a:p>
      </dgm:t>
    </dgm:pt>
    <dgm:pt modelId="{F06C9739-992B-48F1-9263-93B23C741FF6}">
      <dgm:prSet/>
      <dgm:spPr/>
      <dgm:t>
        <a:bodyPr/>
        <a:lstStyle/>
        <a:p>
          <a:pPr>
            <a:lnSpc>
              <a:spcPct val="100000"/>
            </a:lnSpc>
          </a:pPr>
          <a:r>
            <a:rPr lang="en-US" b="1" i="0" dirty="0"/>
            <a:t>CONCLUSION FINDINGS AND INTERPRETATION</a:t>
          </a:r>
          <a:endParaRPr lang="en-US" b="1" dirty="0"/>
        </a:p>
      </dgm:t>
    </dgm:pt>
    <dgm:pt modelId="{8ABD0FDF-B73D-476F-9A46-6FB8882BED77}" type="parTrans" cxnId="{37BF97CE-9BE1-4D7D-B645-507CA3F47832}">
      <dgm:prSet/>
      <dgm:spPr/>
      <dgm:t>
        <a:bodyPr/>
        <a:lstStyle/>
        <a:p>
          <a:endParaRPr lang="en-US"/>
        </a:p>
      </dgm:t>
    </dgm:pt>
    <dgm:pt modelId="{C243A741-69A5-4E18-B621-4AE993F4256B}" type="sibTrans" cxnId="{37BF97CE-9BE1-4D7D-B645-507CA3F47832}">
      <dgm:prSet/>
      <dgm:spPr/>
      <dgm:t>
        <a:bodyPr/>
        <a:lstStyle/>
        <a:p>
          <a:pPr>
            <a:lnSpc>
              <a:spcPct val="100000"/>
            </a:lnSpc>
          </a:pPr>
          <a:endParaRPr lang="en-US"/>
        </a:p>
      </dgm:t>
    </dgm:pt>
    <dgm:pt modelId="{5450302F-5BBC-4BA4-BE12-B3BF39E0FE11}">
      <dgm:prSet/>
      <dgm:spPr/>
      <dgm:t>
        <a:bodyPr/>
        <a:lstStyle/>
        <a:p>
          <a:pPr>
            <a:lnSpc>
              <a:spcPct val="100000"/>
            </a:lnSpc>
          </a:pPr>
          <a:r>
            <a:rPr lang="en-US" b="1" i="0" dirty="0"/>
            <a:t>REFERENCES</a:t>
          </a:r>
          <a:endParaRPr lang="en-US" b="1" dirty="0"/>
        </a:p>
      </dgm:t>
    </dgm:pt>
    <dgm:pt modelId="{2990A8F1-0CA3-4245-A720-9300206A5615}" type="parTrans" cxnId="{A66A7203-D63A-4811-B46F-4E4F0764E4A1}">
      <dgm:prSet/>
      <dgm:spPr/>
      <dgm:t>
        <a:bodyPr/>
        <a:lstStyle/>
        <a:p>
          <a:endParaRPr lang="en-US"/>
        </a:p>
      </dgm:t>
    </dgm:pt>
    <dgm:pt modelId="{EEE3BD05-FB0E-4616-9D18-6623EA2DC0B9}" type="sibTrans" cxnId="{A66A7203-D63A-4811-B46F-4E4F0764E4A1}">
      <dgm:prSet/>
      <dgm:spPr/>
      <dgm:t>
        <a:bodyPr/>
        <a:lstStyle/>
        <a:p>
          <a:endParaRPr lang="en-US"/>
        </a:p>
      </dgm:t>
    </dgm:pt>
    <dgm:pt modelId="{D037D6F4-D333-4FFF-A50A-1388BE0339AB}" type="pres">
      <dgm:prSet presAssocID="{9379FB85-52CA-4535-A1B1-A90B15200917}" presName="root" presStyleCnt="0">
        <dgm:presLayoutVars>
          <dgm:dir/>
          <dgm:resizeHandles val="exact"/>
        </dgm:presLayoutVars>
      </dgm:prSet>
      <dgm:spPr/>
    </dgm:pt>
    <dgm:pt modelId="{8855A99F-AC6C-4828-8058-B85D4E1AB3EB}" type="pres">
      <dgm:prSet presAssocID="{9379FB85-52CA-4535-A1B1-A90B15200917}" presName="container" presStyleCnt="0">
        <dgm:presLayoutVars>
          <dgm:dir/>
          <dgm:resizeHandles val="exact"/>
        </dgm:presLayoutVars>
      </dgm:prSet>
      <dgm:spPr/>
    </dgm:pt>
    <dgm:pt modelId="{4C7D2F85-5FE5-4B8F-A783-ADF0389CC3E8}" type="pres">
      <dgm:prSet presAssocID="{5C22370B-BB4A-48CA-80AD-471B95433B77}" presName="compNode" presStyleCnt="0"/>
      <dgm:spPr/>
    </dgm:pt>
    <dgm:pt modelId="{11EED327-6729-4004-A7EA-67B94324D8DE}" type="pres">
      <dgm:prSet presAssocID="{5C22370B-BB4A-48CA-80AD-471B95433B77}" presName="iconBgRect" presStyleLbl="bgShp" presStyleIdx="0" presStyleCnt="6"/>
      <dgm:spPr/>
    </dgm:pt>
    <dgm:pt modelId="{432D702F-B547-4211-8F80-5DCB187373F6}" type="pres">
      <dgm:prSet presAssocID="{5C22370B-BB4A-48CA-80AD-471B95433B77}"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ocument"/>
        </a:ext>
      </dgm:extLst>
    </dgm:pt>
    <dgm:pt modelId="{8EC94005-0479-4107-9B88-46F01952A227}" type="pres">
      <dgm:prSet presAssocID="{5C22370B-BB4A-48CA-80AD-471B95433B77}" presName="spaceRect" presStyleCnt="0"/>
      <dgm:spPr/>
    </dgm:pt>
    <dgm:pt modelId="{6120B0DD-5224-4644-8BFD-DD9D898F5DBE}" type="pres">
      <dgm:prSet presAssocID="{5C22370B-BB4A-48CA-80AD-471B95433B77}" presName="textRect" presStyleLbl="revTx" presStyleIdx="0" presStyleCnt="6">
        <dgm:presLayoutVars>
          <dgm:chMax val="1"/>
          <dgm:chPref val="1"/>
        </dgm:presLayoutVars>
      </dgm:prSet>
      <dgm:spPr/>
    </dgm:pt>
    <dgm:pt modelId="{570B0E49-AB10-40D7-B79E-537011AE6B38}" type="pres">
      <dgm:prSet presAssocID="{9EFF35C3-57D4-45BB-8D1C-9606C3058E6E}" presName="sibTrans" presStyleLbl="sibTrans2D1" presStyleIdx="0" presStyleCnt="0"/>
      <dgm:spPr/>
    </dgm:pt>
    <dgm:pt modelId="{09C2D2F3-F8F3-4CF2-B273-8CCEB1F9677A}" type="pres">
      <dgm:prSet presAssocID="{4519C7FF-B815-4D9C-B24D-940149CFB293}" presName="compNode" presStyleCnt="0"/>
      <dgm:spPr/>
    </dgm:pt>
    <dgm:pt modelId="{360B6A21-DBB6-48A3-A18A-1143AD3B4C86}" type="pres">
      <dgm:prSet presAssocID="{4519C7FF-B815-4D9C-B24D-940149CFB293}" presName="iconBgRect" presStyleLbl="bgShp" presStyleIdx="1" presStyleCnt="6"/>
      <dgm:spPr/>
    </dgm:pt>
    <dgm:pt modelId="{6AC0CF45-4AD9-435B-891D-81A21E517A8E}" type="pres">
      <dgm:prSet presAssocID="{4519C7FF-B815-4D9C-B24D-940149CFB293}"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Question mark"/>
        </a:ext>
      </dgm:extLst>
    </dgm:pt>
    <dgm:pt modelId="{9BDF2F7B-2D1E-4D10-A5CE-E8FFF10510AF}" type="pres">
      <dgm:prSet presAssocID="{4519C7FF-B815-4D9C-B24D-940149CFB293}" presName="spaceRect" presStyleCnt="0"/>
      <dgm:spPr/>
    </dgm:pt>
    <dgm:pt modelId="{06D9FE00-40CC-4447-BD4B-8402386BA8A6}" type="pres">
      <dgm:prSet presAssocID="{4519C7FF-B815-4D9C-B24D-940149CFB293}" presName="textRect" presStyleLbl="revTx" presStyleIdx="1" presStyleCnt="6">
        <dgm:presLayoutVars>
          <dgm:chMax val="1"/>
          <dgm:chPref val="1"/>
        </dgm:presLayoutVars>
      </dgm:prSet>
      <dgm:spPr/>
    </dgm:pt>
    <dgm:pt modelId="{696056DB-E45D-469A-AE9D-B198FAF83EA5}" type="pres">
      <dgm:prSet presAssocID="{18460CA8-9A29-43DD-AD20-3F6227DF25C1}" presName="sibTrans" presStyleLbl="sibTrans2D1" presStyleIdx="0" presStyleCnt="0"/>
      <dgm:spPr/>
    </dgm:pt>
    <dgm:pt modelId="{71B92AD5-006B-441E-BC54-549441F58C0A}" type="pres">
      <dgm:prSet presAssocID="{59E46AB8-EFF7-4A81-8662-BBC65828AC23}" presName="compNode" presStyleCnt="0"/>
      <dgm:spPr/>
    </dgm:pt>
    <dgm:pt modelId="{1ADDEEF4-CCBD-4AE6-8E9E-27C3893D9122}" type="pres">
      <dgm:prSet presAssocID="{59E46AB8-EFF7-4A81-8662-BBC65828AC23}" presName="iconBgRect" presStyleLbl="bgShp" presStyleIdx="2" presStyleCnt="6"/>
      <dgm:spPr/>
    </dgm:pt>
    <dgm:pt modelId="{B89F78CA-BE7F-4381-99E3-177A738D7105}" type="pres">
      <dgm:prSet presAssocID="{59E46AB8-EFF7-4A81-8662-BBC65828AC23}"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agnifying glass"/>
        </a:ext>
      </dgm:extLst>
    </dgm:pt>
    <dgm:pt modelId="{4D06905D-E75C-4412-83DC-D8CDA6946770}" type="pres">
      <dgm:prSet presAssocID="{59E46AB8-EFF7-4A81-8662-BBC65828AC23}" presName="spaceRect" presStyleCnt="0"/>
      <dgm:spPr/>
    </dgm:pt>
    <dgm:pt modelId="{8AD4FCC2-EAD9-41E1-90B0-19F292BAB6A6}" type="pres">
      <dgm:prSet presAssocID="{59E46AB8-EFF7-4A81-8662-BBC65828AC23}" presName="textRect" presStyleLbl="revTx" presStyleIdx="2" presStyleCnt="6">
        <dgm:presLayoutVars>
          <dgm:chMax val="1"/>
          <dgm:chPref val="1"/>
        </dgm:presLayoutVars>
      </dgm:prSet>
      <dgm:spPr/>
    </dgm:pt>
    <dgm:pt modelId="{BA57B39A-B7D0-408B-82C7-4E53766238A7}" type="pres">
      <dgm:prSet presAssocID="{7B1535E3-FF87-4276-BD3C-05D6FEE875E7}" presName="sibTrans" presStyleLbl="sibTrans2D1" presStyleIdx="0" presStyleCnt="0"/>
      <dgm:spPr/>
    </dgm:pt>
    <dgm:pt modelId="{888A9D88-F85A-496C-9E98-243F19D07A52}" type="pres">
      <dgm:prSet presAssocID="{C2C5F1ED-DBF6-4512-A4D3-D0694DFD8770}" presName="compNode" presStyleCnt="0"/>
      <dgm:spPr/>
    </dgm:pt>
    <dgm:pt modelId="{99DDE63A-B93E-43D7-846E-0B243631508D}" type="pres">
      <dgm:prSet presAssocID="{C2C5F1ED-DBF6-4512-A4D3-D0694DFD8770}" presName="iconBgRect" presStyleLbl="bgShp" presStyleIdx="3" presStyleCnt="6"/>
      <dgm:spPr/>
    </dgm:pt>
    <dgm:pt modelId="{47A46EF1-94D3-4FAA-AFAC-C111B67D510D}" type="pres">
      <dgm:prSet presAssocID="{C2C5F1ED-DBF6-4512-A4D3-D0694DFD8770}"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Bar chart"/>
        </a:ext>
      </dgm:extLst>
    </dgm:pt>
    <dgm:pt modelId="{CD53648E-9334-449A-9BFC-1011BC69E271}" type="pres">
      <dgm:prSet presAssocID="{C2C5F1ED-DBF6-4512-A4D3-D0694DFD8770}" presName="spaceRect" presStyleCnt="0"/>
      <dgm:spPr/>
    </dgm:pt>
    <dgm:pt modelId="{F8D671AC-1544-439C-B66E-25B3E04D45EC}" type="pres">
      <dgm:prSet presAssocID="{C2C5F1ED-DBF6-4512-A4D3-D0694DFD8770}" presName="textRect" presStyleLbl="revTx" presStyleIdx="3" presStyleCnt="6">
        <dgm:presLayoutVars>
          <dgm:chMax val="1"/>
          <dgm:chPref val="1"/>
        </dgm:presLayoutVars>
      </dgm:prSet>
      <dgm:spPr/>
    </dgm:pt>
    <dgm:pt modelId="{3200E0EE-ED0E-426B-9217-DEEBBB08136D}" type="pres">
      <dgm:prSet presAssocID="{94598AD4-64C4-43F7-B531-EBCDC725A209}" presName="sibTrans" presStyleLbl="sibTrans2D1" presStyleIdx="0" presStyleCnt="0"/>
      <dgm:spPr/>
    </dgm:pt>
    <dgm:pt modelId="{E48D1BBC-7AD6-4747-8EC4-FB9DCF0D448C}" type="pres">
      <dgm:prSet presAssocID="{F06C9739-992B-48F1-9263-93B23C741FF6}" presName="compNode" presStyleCnt="0"/>
      <dgm:spPr/>
    </dgm:pt>
    <dgm:pt modelId="{C56A2418-3C2B-4F5B-AA0D-D3CE4C063492}" type="pres">
      <dgm:prSet presAssocID="{F06C9739-992B-48F1-9263-93B23C741FF6}" presName="iconBgRect" presStyleLbl="bgShp" presStyleIdx="4" presStyleCnt="6"/>
      <dgm:spPr/>
    </dgm:pt>
    <dgm:pt modelId="{A9D731BE-E8C2-4121-839E-FCF2D5775746}" type="pres">
      <dgm:prSet presAssocID="{F06C9739-992B-48F1-9263-93B23C741FF6}"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Head with Gears"/>
        </a:ext>
      </dgm:extLst>
    </dgm:pt>
    <dgm:pt modelId="{0AF7F9DA-F056-43CE-AA8C-F7F8BE6EE92D}" type="pres">
      <dgm:prSet presAssocID="{F06C9739-992B-48F1-9263-93B23C741FF6}" presName="spaceRect" presStyleCnt="0"/>
      <dgm:spPr/>
    </dgm:pt>
    <dgm:pt modelId="{83DAB618-9DA2-4861-B4B6-F9754C0CFD0C}" type="pres">
      <dgm:prSet presAssocID="{F06C9739-992B-48F1-9263-93B23C741FF6}" presName="textRect" presStyleLbl="revTx" presStyleIdx="4" presStyleCnt="6">
        <dgm:presLayoutVars>
          <dgm:chMax val="1"/>
          <dgm:chPref val="1"/>
        </dgm:presLayoutVars>
      </dgm:prSet>
      <dgm:spPr/>
    </dgm:pt>
    <dgm:pt modelId="{5F041DED-4D12-47FC-BC26-3EC886048B14}" type="pres">
      <dgm:prSet presAssocID="{C243A741-69A5-4E18-B621-4AE993F4256B}" presName="sibTrans" presStyleLbl="sibTrans2D1" presStyleIdx="0" presStyleCnt="0"/>
      <dgm:spPr/>
    </dgm:pt>
    <dgm:pt modelId="{6D8F9650-C2CB-45DE-B1D2-A22BED1D9FFC}" type="pres">
      <dgm:prSet presAssocID="{5450302F-5BBC-4BA4-BE12-B3BF39E0FE11}" presName="compNode" presStyleCnt="0"/>
      <dgm:spPr/>
    </dgm:pt>
    <dgm:pt modelId="{CCB2274C-BB66-4821-8ACF-636E59F6CB04}" type="pres">
      <dgm:prSet presAssocID="{5450302F-5BBC-4BA4-BE12-B3BF39E0FE11}" presName="iconBgRect" presStyleLbl="bgShp" presStyleIdx="5" presStyleCnt="6"/>
      <dgm:spPr/>
    </dgm:pt>
    <dgm:pt modelId="{C795F8A8-25FD-454A-BE35-129DAF6DB9D3}" type="pres">
      <dgm:prSet presAssocID="{5450302F-5BBC-4BA4-BE12-B3BF39E0FE11}"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Books"/>
        </a:ext>
      </dgm:extLst>
    </dgm:pt>
    <dgm:pt modelId="{77151F0C-0833-4185-A197-049CB22890AF}" type="pres">
      <dgm:prSet presAssocID="{5450302F-5BBC-4BA4-BE12-B3BF39E0FE11}" presName="spaceRect" presStyleCnt="0"/>
      <dgm:spPr/>
    </dgm:pt>
    <dgm:pt modelId="{B4AF1BA9-17FF-4F7B-9495-0087DB709DF6}" type="pres">
      <dgm:prSet presAssocID="{5450302F-5BBC-4BA4-BE12-B3BF39E0FE11}" presName="textRect" presStyleLbl="revTx" presStyleIdx="5" presStyleCnt="6">
        <dgm:presLayoutVars>
          <dgm:chMax val="1"/>
          <dgm:chPref val="1"/>
        </dgm:presLayoutVars>
      </dgm:prSet>
      <dgm:spPr/>
    </dgm:pt>
  </dgm:ptLst>
  <dgm:cxnLst>
    <dgm:cxn modelId="{EA4EDF01-E826-431A-A232-8050D64EF15C}" type="presOf" srcId="{5450302F-5BBC-4BA4-BE12-B3BF39E0FE11}" destId="{B4AF1BA9-17FF-4F7B-9495-0087DB709DF6}" srcOrd="0" destOrd="0" presId="urn:microsoft.com/office/officeart/2018/2/layout/IconCircleList"/>
    <dgm:cxn modelId="{A66A7203-D63A-4811-B46F-4E4F0764E4A1}" srcId="{9379FB85-52CA-4535-A1B1-A90B15200917}" destId="{5450302F-5BBC-4BA4-BE12-B3BF39E0FE11}" srcOrd="5" destOrd="0" parTransId="{2990A8F1-0CA3-4245-A720-9300206A5615}" sibTransId="{EEE3BD05-FB0E-4616-9D18-6623EA2DC0B9}"/>
    <dgm:cxn modelId="{0B27263C-9350-43BE-A3CB-48F9FF9A5D11}" type="presOf" srcId="{C2C5F1ED-DBF6-4512-A4D3-D0694DFD8770}" destId="{F8D671AC-1544-439C-B66E-25B3E04D45EC}" srcOrd="0" destOrd="0" presId="urn:microsoft.com/office/officeart/2018/2/layout/IconCircleList"/>
    <dgm:cxn modelId="{EE6D3F3C-EA85-4789-ABED-8989B7345BB2}" type="presOf" srcId="{4519C7FF-B815-4D9C-B24D-940149CFB293}" destId="{06D9FE00-40CC-4447-BD4B-8402386BA8A6}" srcOrd="0" destOrd="0" presId="urn:microsoft.com/office/officeart/2018/2/layout/IconCircleList"/>
    <dgm:cxn modelId="{FE645B3C-6942-45B8-A605-35C6664E9F55}" type="presOf" srcId="{18460CA8-9A29-43DD-AD20-3F6227DF25C1}" destId="{696056DB-E45D-469A-AE9D-B198FAF83EA5}" srcOrd="0" destOrd="0" presId="urn:microsoft.com/office/officeart/2018/2/layout/IconCircleList"/>
    <dgm:cxn modelId="{C38E8460-600D-4869-937F-39AFA7722DB9}" type="presOf" srcId="{9EFF35C3-57D4-45BB-8D1C-9606C3058E6E}" destId="{570B0E49-AB10-40D7-B79E-537011AE6B38}" srcOrd="0" destOrd="0" presId="urn:microsoft.com/office/officeart/2018/2/layout/IconCircleList"/>
    <dgm:cxn modelId="{9A123249-DC8A-4978-BE81-3AD15AD50BA4}" srcId="{9379FB85-52CA-4535-A1B1-A90B15200917}" destId="{C2C5F1ED-DBF6-4512-A4D3-D0694DFD8770}" srcOrd="3" destOrd="0" parTransId="{93A37E5F-94B9-4950-BCA8-FF610D887CF2}" sibTransId="{94598AD4-64C4-43F7-B531-EBCDC725A209}"/>
    <dgm:cxn modelId="{34C07358-6790-490D-8F00-36E0C2986796}" srcId="{9379FB85-52CA-4535-A1B1-A90B15200917}" destId="{4519C7FF-B815-4D9C-B24D-940149CFB293}" srcOrd="1" destOrd="0" parTransId="{8A14198F-FF64-45D3-B2B0-4BE7FD6CE548}" sibTransId="{18460CA8-9A29-43DD-AD20-3F6227DF25C1}"/>
    <dgm:cxn modelId="{D8A4B759-F2C0-4F94-9D33-7E505925CDEF}" type="presOf" srcId="{9379FB85-52CA-4535-A1B1-A90B15200917}" destId="{D037D6F4-D333-4FFF-A50A-1388BE0339AB}" srcOrd="0" destOrd="0" presId="urn:microsoft.com/office/officeart/2018/2/layout/IconCircleList"/>
    <dgm:cxn modelId="{6D480C7D-F6BF-4FE8-B606-AB2AC5705029}" type="presOf" srcId="{94598AD4-64C4-43F7-B531-EBCDC725A209}" destId="{3200E0EE-ED0E-426B-9217-DEEBBB08136D}" srcOrd="0" destOrd="0" presId="urn:microsoft.com/office/officeart/2018/2/layout/IconCircleList"/>
    <dgm:cxn modelId="{DEA73999-6779-4BC8-8633-4B020C888464}" type="presOf" srcId="{7B1535E3-FF87-4276-BD3C-05D6FEE875E7}" destId="{BA57B39A-B7D0-408B-82C7-4E53766238A7}" srcOrd="0" destOrd="0" presId="urn:microsoft.com/office/officeart/2018/2/layout/IconCircleList"/>
    <dgm:cxn modelId="{713E3FA2-3D46-4259-844D-281521D7DAA5}" type="presOf" srcId="{5C22370B-BB4A-48CA-80AD-471B95433B77}" destId="{6120B0DD-5224-4644-8BFD-DD9D898F5DBE}" srcOrd="0" destOrd="0" presId="urn:microsoft.com/office/officeart/2018/2/layout/IconCircleList"/>
    <dgm:cxn modelId="{2959EAA7-4927-48B3-85EA-0023060708DC}" type="presOf" srcId="{C243A741-69A5-4E18-B621-4AE993F4256B}" destId="{5F041DED-4D12-47FC-BC26-3EC886048B14}" srcOrd="0" destOrd="0" presId="urn:microsoft.com/office/officeart/2018/2/layout/IconCircleList"/>
    <dgm:cxn modelId="{3522F5C5-EF29-4DCA-BAF6-3EAAB26FDB4D}" srcId="{9379FB85-52CA-4535-A1B1-A90B15200917}" destId="{5C22370B-BB4A-48CA-80AD-471B95433B77}" srcOrd="0" destOrd="0" parTransId="{DE7C038F-9F54-44AA-B051-B24DAFD15649}" sibTransId="{9EFF35C3-57D4-45BB-8D1C-9606C3058E6E}"/>
    <dgm:cxn modelId="{37BF97CE-9BE1-4D7D-B645-507CA3F47832}" srcId="{9379FB85-52CA-4535-A1B1-A90B15200917}" destId="{F06C9739-992B-48F1-9263-93B23C741FF6}" srcOrd="4" destOrd="0" parTransId="{8ABD0FDF-B73D-476F-9A46-6FB8882BED77}" sibTransId="{C243A741-69A5-4E18-B621-4AE993F4256B}"/>
    <dgm:cxn modelId="{DFAC56E9-24B9-462B-B4A8-A3B64B0C0551}" srcId="{9379FB85-52CA-4535-A1B1-A90B15200917}" destId="{59E46AB8-EFF7-4A81-8662-BBC65828AC23}" srcOrd="2" destOrd="0" parTransId="{DB8B156E-9D2C-488A-A7CB-09703BA62A55}" sibTransId="{7B1535E3-FF87-4276-BD3C-05D6FEE875E7}"/>
    <dgm:cxn modelId="{DF1627ED-9D45-4A96-94FA-AF44060C3BFE}" type="presOf" srcId="{59E46AB8-EFF7-4A81-8662-BBC65828AC23}" destId="{8AD4FCC2-EAD9-41E1-90B0-19F292BAB6A6}" srcOrd="0" destOrd="0" presId="urn:microsoft.com/office/officeart/2018/2/layout/IconCircleList"/>
    <dgm:cxn modelId="{C9CDC9ED-884F-45E8-A640-2C9E536EE9F4}" type="presOf" srcId="{F06C9739-992B-48F1-9263-93B23C741FF6}" destId="{83DAB618-9DA2-4861-B4B6-F9754C0CFD0C}" srcOrd="0" destOrd="0" presId="urn:microsoft.com/office/officeart/2018/2/layout/IconCircleList"/>
    <dgm:cxn modelId="{044F17C8-36DA-4E00-B19B-6BD4FD30FB81}" type="presParOf" srcId="{D037D6F4-D333-4FFF-A50A-1388BE0339AB}" destId="{8855A99F-AC6C-4828-8058-B85D4E1AB3EB}" srcOrd="0" destOrd="0" presId="urn:microsoft.com/office/officeart/2018/2/layout/IconCircleList"/>
    <dgm:cxn modelId="{8DAF5E9A-8B42-4A62-A5C0-8FF0CE0BE40C}" type="presParOf" srcId="{8855A99F-AC6C-4828-8058-B85D4E1AB3EB}" destId="{4C7D2F85-5FE5-4B8F-A783-ADF0389CC3E8}" srcOrd="0" destOrd="0" presId="urn:microsoft.com/office/officeart/2018/2/layout/IconCircleList"/>
    <dgm:cxn modelId="{7C075CAB-099B-4925-8516-B1DC295842AC}" type="presParOf" srcId="{4C7D2F85-5FE5-4B8F-A783-ADF0389CC3E8}" destId="{11EED327-6729-4004-A7EA-67B94324D8DE}" srcOrd="0" destOrd="0" presId="urn:microsoft.com/office/officeart/2018/2/layout/IconCircleList"/>
    <dgm:cxn modelId="{A0F1BAC9-B1BD-4014-A13C-730636EA0549}" type="presParOf" srcId="{4C7D2F85-5FE5-4B8F-A783-ADF0389CC3E8}" destId="{432D702F-B547-4211-8F80-5DCB187373F6}" srcOrd="1" destOrd="0" presId="urn:microsoft.com/office/officeart/2018/2/layout/IconCircleList"/>
    <dgm:cxn modelId="{C052B4B9-96AB-4322-8A2A-B46498A1014A}" type="presParOf" srcId="{4C7D2F85-5FE5-4B8F-A783-ADF0389CC3E8}" destId="{8EC94005-0479-4107-9B88-46F01952A227}" srcOrd="2" destOrd="0" presId="urn:microsoft.com/office/officeart/2018/2/layout/IconCircleList"/>
    <dgm:cxn modelId="{D2DE8664-3159-4909-A541-A487A139004E}" type="presParOf" srcId="{4C7D2F85-5FE5-4B8F-A783-ADF0389CC3E8}" destId="{6120B0DD-5224-4644-8BFD-DD9D898F5DBE}" srcOrd="3" destOrd="0" presId="urn:microsoft.com/office/officeart/2018/2/layout/IconCircleList"/>
    <dgm:cxn modelId="{700B2E58-5A29-4B08-BD2A-5ABADC1FD2A5}" type="presParOf" srcId="{8855A99F-AC6C-4828-8058-B85D4E1AB3EB}" destId="{570B0E49-AB10-40D7-B79E-537011AE6B38}" srcOrd="1" destOrd="0" presId="urn:microsoft.com/office/officeart/2018/2/layout/IconCircleList"/>
    <dgm:cxn modelId="{B4AC27BF-AB20-4D97-B329-D8600B53B43C}" type="presParOf" srcId="{8855A99F-AC6C-4828-8058-B85D4E1AB3EB}" destId="{09C2D2F3-F8F3-4CF2-B273-8CCEB1F9677A}" srcOrd="2" destOrd="0" presId="urn:microsoft.com/office/officeart/2018/2/layout/IconCircleList"/>
    <dgm:cxn modelId="{B722DCCE-A133-4E69-B19D-58624DCF2EFF}" type="presParOf" srcId="{09C2D2F3-F8F3-4CF2-B273-8CCEB1F9677A}" destId="{360B6A21-DBB6-48A3-A18A-1143AD3B4C86}" srcOrd="0" destOrd="0" presId="urn:microsoft.com/office/officeart/2018/2/layout/IconCircleList"/>
    <dgm:cxn modelId="{53582DA1-862C-469C-9D4C-71CC7659C03F}" type="presParOf" srcId="{09C2D2F3-F8F3-4CF2-B273-8CCEB1F9677A}" destId="{6AC0CF45-4AD9-435B-891D-81A21E517A8E}" srcOrd="1" destOrd="0" presId="urn:microsoft.com/office/officeart/2018/2/layout/IconCircleList"/>
    <dgm:cxn modelId="{000CB4AF-3A93-4CAA-9E61-BE3D03420B8A}" type="presParOf" srcId="{09C2D2F3-F8F3-4CF2-B273-8CCEB1F9677A}" destId="{9BDF2F7B-2D1E-4D10-A5CE-E8FFF10510AF}" srcOrd="2" destOrd="0" presId="urn:microsoft.com/office/officeart/2018/2/layout/IconCircleList"/>
    <dgm:cxn modelId="{DCC12364-A7DB-4755-B2D0-EDC6546C86F8}" type="presParOf" srcId="{09C2D2F3-F8F3-4CF2-B273-8CCEB1F9677A}" destId="{06D9FE00-40CC-4447-BD4B-8402386BA8A6}" srcOrd="3" destOrd="0" presId="urn:microsoft.com/office/officeart/2018/2/layout/IconCircleList"/>
    <dgm:cxn modelId="{3795ABCA-7CFB-45F7-B062-F053266DA942}" type="presParOf" srcId="{8855A99F-AC6C-4828-8058-B85D4E1AB3EB}" destId="{696056DB-E45D-469A-AE9D-B198FAF83EA5}" srcOrd="3" destOrd="0" presId="urn:microsoft.com/office/officeart/2018/2/layout/IconCircleList"/>
    <dgm:cxn modelId="{D019E9A4-BBB9-4BB7-B623-B2FCCAC7744F}" type="presParOf" srcId="{8855A99F-AC6C-4828-8058-B85D4E1AB3EB}" destId="{71B92AD5-006B-441E-BC54-549441F58C0A}" srcOrd="4" destOrd="0" presId="urn:microsoft.com/office/officeart/2018/2/layout/IconCircleList"/>
    <dgm:cxn modelId="{F7D314CB-DDA1-448B-A7D2-EE1A4DDFAB7E}" type="presParOf" srcId="{71B92AD5-006B-441E-BC54-549441F58C0A}" destId="{1ADDEEF4-CCBD-4AE6-8E9E-27C3893D9122}" srcOrd="0" destOrd="0" presId="urn:microsoft.com/office/officeart/2018/2/layout/IconCircleList"/>
    <dgm:cxn modelId="{39E20617-DCAA-4328-B548-83EADF88571A}" type="presParOf" srcId="{71B92AD5-006B-441E-BC54-549441F58C0A}" destId="{B89F78CA-BE7F-4381-99E3-177A738D7105}" srcOrd="1" destOrd="0" presId="urn:microsoft.com/office/officeart/2018/2/layout/IconCircleList"/>
    <dgm:cxn modelId="{7AABE295-7136-415E-B79D-799A085585FA}" type="presParOf" srcId="{71B92AD5-006B-441E-BC54-549441F58C0A}" destId="{4D06905D-E75C-4412-83DC-D8CDA6946770}" srcOrd="2" destOrd="0" presId="urn:microsoft.com/office/officeart/2018/2/layout/IconCircleList"/>
    <dgm:cxn modelId="{A2C3DECA-7AC9-47FE-8C3B-2F7811689138}" type="presParOf" srcId="{71B92AD5-006B-441E-BC54-549441F58C0A}" destId="{8AD4FCC2-EAD9-41E1-90B0-19F292BAB6A6}" srcOrd="3" destOrd="0" presId="urn:microsoft.com/office/officeart/2018/2/layout/IconCircleList"/>
    <dgm:cxn modelId="{2316F7D9-7DB9-4863-813F-FFB2EE9E5347}" type="presParOf" srcId="{8855A99F-AC6C-4828-8058-B85D4E1AB3EB}" destId="{BA57B39A-B7D0-408B-82C7-4E53766238A7}" srcOrd="5" destOrd="0" presId="urn:microsoft.com/office/officeart/2018/2/layout/IconCircleList"/>
    <dgm:cxn modelId="{BB00D53A-471B-496A-8CEB-ABE1E24C39C7}" type="presParOf" srcId="{8855A99F-AC6C-4828-8058-B85D4E1AB3EB}" destId="{888A9D88-F85A-496C-9E98-243F19D07A52}" srcOrd="6" destOrd="0" presId="urn:microsoft.com/office/officeart/2018/2/layout/IconCircleList"/>
    <dgm:cxn modelId="{F4467422-0CAE-46BE-8AD9-0A34B2442700}" type="presParOf" srcId="{888A9D88-F85A-496C-9E98-243F19D07A52}" destId="{99DDE63A-B93E-43D7-846E-0B243631508D}" srcOrd="0" destOrd="0" presId="urn:microsoft.com/office/officeart/2018/2/layout/IconCircleList"/>
    <dgm:cxn modelId="{5D181FD3-4483-431F-A3B1-13735444B5C8}" type="presParOf" srcId="{888A9D88-F85A-496C-9E98-243F19D07A52}" destId="{47A46EF1-94D3-4FAA-AFAC-C111B67D510D}" srcOrd="1" destOrd="0" presId="urn:microsoft.com/office/officeart/2018/2/layout/IconCircleList"/>
    <dgm:cxn modelId="{E9FC586C-FCAA-4C83-B699-2C89CDEA8767}" type="presParOf" srcId="{888A9D88-F85A-496C-9E98-243F19D07A52}" destId="{CD53648E-9334-449A-9BFC-1011BC69E271}" srcOrd="2" destOrd="0" presId="urn:microsoft.com/office/officeart/2018/2/layout/IconCircleList"/>
    <dgm:cxn modelId="{949D84F9-1ABF-4D95-822F-807B945AE7A5}" type="presParOf" srcId="{888A9D88-F85A-496C-9E98-243F19D07A52}" destId="{F8D671AC-1544-439C-B66E-25B3E04D45EC}" srcOrd="3" destOrd="0" presId="urn:microsoft.com/office/officeart/2018/2/layout/IconCircleList"/>
    <dgm:cxn modelId="{364F23B5-2DF0-4F03-BAF1-879C7D2F8E8A}" type="presParOf" srcId="{8855A99F-AC6C-4828-8058-B85D4E1AB3EB}" destId="{3200E0EE-ED0E-426B-9217-DEEBBB08136D}" srcOrd="7" destOrd="0" presId="urn:microsoft.com/office/officeart/2018/2/layout/IconCircleList"/>
    <dgm:cxn modelId="{E2CF565D-F2DD-4242-9AF4-DD943E76FA5A}" type="presParOf" srcId="{8855A99F-AC6C-4828-8058-B85D4E1AB3EB}" destId="{E48D1BBC-7AD6-4747-8EC4-FB9DCF0D448C}" srcOrd="8" destOrd="0" presId="urn:microsoft.com/office/officeart/2018/2/layout/IconCircleList"/>
    <dgm:cxn modelId="{1D61B077-D09A-4A27-842A-FA7A8CAE2A82}" type="presParOf" srcId="{E48D1BBC-7AD6-4747-8EC4-FB9DCF0D448C}" destId="{C56A2418-3C2B-4F5B-AA0D-D3CE4C063492}" srcOrd="0" destOrd="0" presId="urn:microsoft.com/office/officeart/2018/2/layout/IconCircleList"/>
    <dgm:cxn modelId="{FA2FA88D-F6F8-491D-832D-7FD0AF2352EF}" type="presParOf" srcId="{E48D1BBC-7AD6-4747-8EC4-FB9DCF0D448C}" destId="{A9D731BE-E8C2-4121-839E-FCF2D5775746}" srcOrd="1" destOrd="0" presId="urn:microsoft.com/office/officeart/2018/2/layout/IconCircleList"/>
    <dgm:cxn modelId="{15607C87-EAAC-4147-B3A6-03D1A69A096B}" type="presParOf" srcId="{E48D1BBC-7AD6-4747-8EC4-FB9DCF0D448C}" destId="{0AF7F9DA-F056-43CE-AA8C-F7F8BE6EE92D}" srcOrd="2" destOrd="0" presId="urn:microsoft.com/office/officeart/2018/2/layout/IconCircleList"/>
    <dgm:cxn modelId="{BDAB0C7E-85A2-4FD5-B6F1-6125453B1571}" type="presParOf" srcId="{E48D1BBC-7AD6-4747-8EC4-FB9DCF0D448C}" destId="{83DAB618-9DA2-4861-B4B6-F9754C0CFD0C}" srcOrd="3" destOrd="0" presId="urn:microsoft.com/office/officeart/2018/2/layout/IconCircleList"/>
    <dgm:cxn modelId="{A4B65BBF-F2DB-458A-8ADD-5B5A66F48B2F}" type="presParOf" srcId="{8855A99F-AC6C-4828-8058-B85D4E1AB3EB}" destId="{5F041DED-4D12-47FC-BC26-3EC886048B14}" srcOrd="9" destOrd="0" presId="urn:microsoft.com/office/officeart/2018/2/layout/IconCircleList"/>
    <dgm:cxn modelId="{C1127CD5-A371-40C0-A4FC-B0093F537E14}" type="presParOf" srcId="{8855A99F-AC6C-4828-8058-B85D4E1AB3EB}" destId="{6D8F9650-C2CB-45DE-B1D2-A22BED1D9FFC}" srcOrd="10" destOrd="0" presId="urn:microsoft.com/office/officeart/2018/2/layout/IconCircleList"/>
    <dgm:cxn modelId="{77B49560-8128-4A0E-A94C-2B549879AB8D}" type="presParOf" srcId="{6D8F9650-C2CB-45DE-B1D2-A22BED1D9FFC}" destId="{CCB2274C-BB66-4821-8ACF-636E59F6CB04}" srcOrd="0" destOrd="0" presId="urn:microsoft.com/office/officeart/2018/2/layout/IconCircleList"/>
    <dgm:cxn modelId="{E3470B76-4636-4CBF-A915-FA3F185BAE24}" type="presParOf" srcId="{6D8F9650-C2CB-45DE-B1D2-A22BED1D9FFC}" destId="{C795F8A8-25FD-454A-BE35-129DAF6DB9D3}" srcOrd="1" destOrd="0" presId="urn:microsoft.com/office/officeart/2018/2/layout/IconCircleList"/>
    <dgm:cxn modelId="{A1F457A7-C0CA-40F7-859B-C100AF0A7133}" type="presParOf" srcId="{6D8F9650-C2CB-45DE-B1D2-A22BED1D9FFC}" destId="{77151F0C-0833-4185-A197-049CB22890AF}" srcOrd="2" destOrd="0" presId="urn:microsoft.com/office/officeart/2018/2/layout/IconCircleList"/>
    <dgm:cxn modelId="{33A44CB4-8FD2-4C00-A23A-AD514F6ECB5C}" type="presParOf" srcId="{6D8F9650-C2CB-45DE-B1D2-A22BED1D9FFC}" destId="{B4AF1BA9-17FF-4F7B-9495-0087DB709DF6}"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1EED327-6729-4004-A7EA-67B94324D8DE}">
      <dsp:nvSpPr>
        <dsp:cNvPr id="0" name=""/>
        <dsp:cNvSpPr/>
      </dsp:nvSpPr>
      <dsp:spPr>
        <a:xfrm>
          <a:off x="205509" y="828340"/>
          <a:ext cx="911674" cy="911674"/>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32D702F-B547-4211-8F80-5DCB187373F6}">
      <dsp:nvSpPr>
        <dsp:cNvPr id="0" name=""/>
        <dsp:cNvSpPr/>
      </dsp:nvSpPr>
      <dsp:spPr>
        <a:xfrm>
          <a:off x="396960" y="1019791"/>
          <a:ext cx="528770" cy="52877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120B0DD-5224-4644-8BFD-DD9D898F5DBE}">
      <dsp:nvSpPr>
        <dsp:cNvPr id="0" name=""/>
        <dsp:cNvSpPr/>
      </dsp:nvSpPr>
      <dsp:spPr>
        <a:xfrm>
          <a:off x="1312541" y="828340"/>
          <a:ext cx="2148945" cy="9116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33400">
            <a:lnSpc>
              <a:spcPct val="100000"/>
            </a:lnSpc>
            <a:spcBef>
              <a:spcPct val="0"/>
            </a:spcBef>
            <a:spcAft>
              <a:spcPct val="35000"/>
            </a:spcAft>
            <a:buNone/>
          </a:pPr>
          <a:r>
            <a:rPr lang="en-US" sz="1200" b="1" i="0" kern="1200" dirty="0"/>
            <a:t>INTRODUCTION</a:t>
          </a:r>
          <a:endParaRPr lang="en-US" sz="1200" b="1" kern="1200" dirty="0"/>
        </a:p>
      </dsp:txBody>
      <dsp:txXfrm>
        <a:off x="1312541" y="828340"/>
        <a:ext cx="2148945" cy="911674"/>
      </dsp:txXfrm>
    </dsp:sp>
    <dsp:sp modelId="{360B6A21-DBB6-48A3-A18A-1143AD3B4C86}">
      <dsp:nvSpPr>
        <dsp:cNvPr id="0" name=""/>
        <dsp:cNvSpPr/>
      </dsp:nvSpPr>
      <dsp:spPr>
        <a:xfrm>
          <a:off x="3835925" y="828340"/>
          <a:ext cx="911674" cy="911674"/>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AC0CF45-4AD9-435B-891D-81A21E517A8E}">
      <dsp:nvSpPr>
        <dsp:cNvPr id="0" name=""/>
        <dsp:cNvSpPr/>
      </dsp:nvSpPr>
      <dsp:spPr>
        <a:xfrm>
          <a:off x="4027376" y="1019791"/>
          <a:ext cx="528770" cy="52877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6D9FE00-40CC-4447-BD4B-8402386BA8A6}">
      <dsp:nvSpPr>
        <dsp:cNvPr id="0" name=""/>
        <dsp:cNvSpPr/>
      </dsp:nvSpPr>
      <dsp:spPr>
        <a:xfrm>
          <a:off x="4942957" y="828340"/>
          <a:ext cx="2148945" cy="9116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33400">
            <a:lnSpc>
              <a:spcPct val="100000"/>
            </a:lnSpc>
            <a:spcBef>
              <a:spcPct val="0"/>
            </a:spcBef>
            <a:spcAft>
              <a:spcPct val="35000"/>
            </a:spcAft>
            <a:buNone/>
          </a:pPr>
          <a:r>
            <a:rPr lang="en-US" sz="1200" b="1" i="0" kern="1200" dirty="0"/>
            <a:t>STATEMENT OF PROBLEM/OPPORTUNITY </a:t>
          </a:r>
          <a:endParaRPr lang="en-US" sz="1200" b="1" kern="1200" dirty="0"/>
        </a:p>
      </dsp:txBody>
      <dsp:txXfrm>
        <a:off x="4942957" y="828340"/>
        <a:ext cx="2148945" cy="911674"/>
      </dsp:txXfrm>
    </dsp:sp>
    <dsp:sp modelId="{1ADDEEF4-CCBD-4AE6-8E9E-27C3893D9122}">
      <dsp:nvSpPr>
        <dsp:cNvPr id="0" name=""/>
        <dsp:cNvSpPr/>
      </dsp:nvSpPr>
      <dsp:spPr>
        <a:xfrm>
          <a:off x="7466341" y="828340"/>
          <a:ext cx="911674" cy="911674"/>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89F78CA-BE7F-4381-99E3-177A738D7105}">
      <dsp:nvSpPr>
        <dsp:cNvPr id="0" name=""/>
        <dsp:cNvSpPr/>
      </dsp:nvSpPr>
      <dsp:spPr>
        <a:xfrm>
          <a:off x="7657792" y="1019791"/>
          <a:ext cx="528770" cy="52877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AD4FCC2-EAD9-41E1-90B0-19F292BAB6A6}">
      <dsp:nvSpPr>
        <dsp:cNvPr id="0" name=""/>
        <dsp:cNvSpPr/>
      </dsp:nvSpPr>
      <dsp:spPr>
        <a:xfrm>
          <a:off x="8573374" y="828340"/>
          <a:ext cx="2148945" cy="9116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33400">
            <a:lnSpc>
              <a:spcPct val="100000"/>
            </a:lnSpc>
            <a:spcBef>
              <a:spcPct val="0"/>
            </a:spcBef>
            <a:spcAft>
              <a:spcPct val="35000"/>
            </a:spcAft>
            <a:buNone/>
          </a:pPr>
          <a:r>
            <a:rPr lang="en-US" sz="1200" b="1" i="0" kern="1200" dirty="0"/>
            <a:t>PROBLEM IDENTIFICATION IN THE DOMAINDATA </a:t>
          </a:r>
          <a:endParaRPr lang="en-US" sz="1200" b="1" kern="1200" dirty="0"/>
        </a:p>
      </dsp:txBody>
      <dsp:txXfrm>
        <a:off x="8573374" y="828340"/>
        <a:ext cx="2148945" cy="911674"/>
      </dsp:txXfrm>
    </dsp:sp>
    <dsp:sp modelId="{99DDE63A-B93E-43D7-846E-0B243631508D}">
      <dsp:nvSpPr>
        <dsp:cNvPr id="0" name=""/>
        <dsp:cNvSpPr/>
      </dsp:nvSpPr>
      <dsp:spPr>
        <a:xfrm>
          <a:off x="205509" y="2452790"/>
          <a:ext cx="911674" cy="911674"/>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7A46EF1-94D3-4FAA-AFAC-C111B67D510D}">
      <dsp:nvSpPr>
        <dsp:cNvPr id="0" name=""/>
        <dsp:cNvSpPr/>
      </dsp:nvSpPr>
      <dsp:spPr>
        <a:xfrm>
          <a:off x="396960" y="2644242"/>
          <a:ext cx="528770" cy="52877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8D671AC-1544-439C-B66E-25B3E04D45EC}">
      <dsp:nvSpPr>
        <dsp:cNvPr id="0" name=""/>
        <dsp:cNvSpPr/>
      </dsp:nvSpPr>
      <dsp:spPr>
        <a:xfrm>
          <a:off x="1312541" y="2452790"/>
          <a:ext cx="2148945" cy="9116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33400">
            <a:lnSpc>
              <a:spcPct val="100000"/>
            </a:lnSpc>
            <a:spcBef>
              <a:spcPct val="0"/>
            </a:spcBef>
            <a:spcAft>
              <a:spcPct val="35000"/>
            </a:spcAft>
            <a:buNone/>
          </a:pPr>
          <a:r>
            <a:rPr lang="en-US" sz="1200" b="1" i="0" kern="1200" dirty="0"/>
            <a:t>COLLECTION APPROACHES/STRATEGIES DATA ANALYSIS APPROACHES </a:t>
          </a:r>
          <a:endParaRPr lang="en-US" sz="1200" b="1" kern="1200" dirty="0"/>
        </a:p>
      </dsp:txBody>
      <dsp:txXfrm>
        <a:off x="1312541" y="2452790"/>
        <a:ext cx="2148945" cy="911674"/>
      </dsp:txXfrm>
    </dsp:sp>
    <dsp:sp modelId="{C56A2418-3C2B-4F5B-AA0D-D3CE4C063492}">
      <dsp:nvSpPr>
        <dsp:cNvPr id="0" name=""/>
        <dsp:cNvSpPr/>
      </dsp:nvSpPr>
      <dsp:spPr>
        <a:xfrm>
          <a:off x="3835925" y="2452790"/>
          <a:ext cx="911674" cy="911674"/>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9D731BE-E8C2-4121-839E-FCF2D5775746}">
      <dsp:nvSpPr>
        <dsp:cNvPr id="0" name=""/>
        <dsp:cNvSpPr/>
      </dsp:nvSpPr>
      <dsp:spPr>
        <a:xfrm>
          <a:off x="4027376" y="2644242"/>
          <a:ext cx="528770" cy="52877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3DAB618-9DA2-4861-B4B6-F9754C0CFD0C}">
      <dsp:nvSpPr>
        <dsp:cNvPr id="0" name=""/>
        <dsp:cNvSpPr/>
      </dsp:nvSpPr>
      <dsp:spPr>
        <a:xfrm>
          <a:off x="4942957" y="2452790"/>
          <a:ext cx="2148945" cy="9116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33400">
            <a:lnSpc>
              <a:spcPct val="100000"/>
            </a:lnSpc>
            <a:spcBef>
              <a:spcPct val="0"/>
            </a:spcBef>
            <a:spcAft>
              <a:spcPct val="35000"/>
            </a:spcAft>
            <a:buNone/>
          </a:pPr>
          <a:r>
            <a:rPr lang="en-US" sz="1200" b="1" i="0" kern="1200" dirty="0"/>
            <a:t>CONCLUSION FINDINGS AND INTERPRETATION</a:t>
          </a:r>
          <a:endParaRPr lang="en-US" sz="1200" b="1" kern="1200" dirty="0"/>
        </a:p>
      </dsp:txBody>
      <dsp:txXfrm>
        <a:off x="4942957" y="2452790"/>
        <a:ext cx="2148945" cy="911674"/>
      </dsp:txXfrm>
    </dsp:sp>
    <dsp:sp modelId="{CCB2274C-BB66-4821-8ACF-636E59F6CB04}">
      <dsp:nvSpPr>
        <dsp:cNvPr id="0" name=""/>
        <dsp:cNvSpPr/>
      </dsp:nvSpPr>
      <dsp:spPr>
        <a:xfrm>
          <a:off x="7466341" y="2452790"/>
          <a:ext cx="911674" cy="911674"/>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795F8A8-25FD-454A-BE35-129DAF6DB9D3}">
      <dsp:nvSpPr>
        <dsp:cNvPr id="0" name=""/>
        <dsp:cNvSpPr/>
      </dsp:nvSpPr>
      <dsp:spPr>
        <a:xfrm>
          <a:off x="7657792" y="2644242"/>
          <a:ext cx="528770" cy="528770"/>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4AF1BA9-17FF-4F7B-9495-0087DB709DF6}">
      <dsp:nvSpPr>
        <dsp:cNvPr id="0" name=""/>
        <dsp:cNvSpPr/>
      </dsp:nvSpPr>
      <dsp:spPr>
        <a:xfrm>
          <a:off x="8573374" y="2452790"/>
          <a:ext cx="2148945" cy="9116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33400">
            <a:lnSpc>
              <a:spcPct val="100000"/>
            </a:lnSpc>
            <a:spcBef>
              <a:spcPct val="0"/>
            </a:spcBef>
            <a:spcAft>
              <a:spcPct val="35000"/>
            </a:spcAft>
            <a:buNone/>
          </a:pPr>
          <a:r>
            <a:rPr lang="en-US" sz="1200" b="1" i="0" kern="1200" dirty="0"/>
            <a:t>REFERENCES</a:t>
          </a:r>
          <a:endParaRPr lang="en-US" sz="1200" b="1" kern="1200" dirty="0"/>
        </a:p>
      </dsp:txBody>
      <dsp:txXfrm>
        <a:off x="8573374" y="2452790"/>
        <a:ext cx="2148945" cy="911674"/>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9T08:59:26.331"/>
    </inkml:context>
    <inkml:brush xml:id="br0">
      <inkml:brushProperty name="width" value="0.05" units="cm"/>
      <inkml:brushProperty name="height" value="0.05" units="cm"/>
    </inkml:brush>
  </inkml:definitions>
  <inkml:trace contextRef="#ctx0" brushRef="#br0">2183 1 24575,'-49'55'0,"36"-39"0,0-1 0,-1-1 0,-20 17 0,14-18 0,1-1 0,-2 0 0,0-2 0,0-1 0,0 0 0,-1-2 0,0 0 0,-36 5 0,-23 0 0,-85 2 0,136-13 0,-505 4 0,60-3 0,439 2 0,1 1 0,-1 1 0,1 2 0,0 2 0,1 1 0,0 1 0,1 2 0,0 2 0,1 0 0,-43 32 0,66-41 0,-1 1 0,1 0 0,0 0 0,1 1 0,0 1 0,0-1 0,1 1 0,0 1 0,1-1 0,0 1 0,1 0 0,0 0 0,0 1 0,-3 18 0,1 5 0,1-1 0,2 1 0,2 66 0,1-86 0,2 0 0,0 0 0,0 0 0,2-1 0,-1 1 0,2-1 0,0 1 0,12 26 0,-7-16 0,222 457-1365,-103-246-5461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9T08:59:26.332"/>
    </inkml:context>
    <inkml:brush xml:id="br0">
      <inkml:brushProperty name="width" value="0.05" units="cm"/>
      <inkml:brushProperty name="height" value="0.05" units="cm"/>
    </inkml:brush>
  </inkml:definitions>
  <inkml:trace contextRef="#ctx0" brushRef="#br0">0 73 24575,'14'0'0,"-1"0"0,1 0 0,-1 1 0,1 1 0,-1 0 0,0 1 0,0 0 0,0 1 0,0 1 0,-1 0 0,0 1 0,0 0 0,0 0 0,15 12 0,-12-4 0,-8-7 0,0 1 0,1-1 0,0-1 0,0 0 0,1 0 0,0 0 0,0-1 0,12 5 0,-20-10 0,0 0 0,0 0 0,0-1 0,0 1 0,1 0 0,-1 0 0,0-1 0,0 1 0,0 0 0,0-1 0,0 0 0,0 1 0,-1-1 0,1 1 0,0-1 0,0 0 0,0 1 0,0-1 0,-1 0 0,1 0 0,0 0 0,-1 0 0,1 0 0,-1 0 0,1 0 0,-1 0 0,1 0 0,-1 0 0,0 0 0,1 0 0,-1 0 0,0 0 0,0 0 0,0-2 0,3-44 0,-3 42 0,-2-103-1365,2 85-5461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9T08:59:26.333"/>
    </inkml:context>
    <inkml:brush xml:id="br0">
      <inkml:brushProperty name="width" value="0.05" units="cm"/>
      <inkml:brushProperty name="height" value="0.05" units="cm"/>
    </inkml:brush>
  </inkml:definitions>
  <inkml:trace contextRef="#ctx0" brushRef="#br0">1 0 24575,'50'72'0,"-19"-36"0,1-1 0,2-2 0,1-1 0,2-1 0,1-2 0,1-2 0,2-2 0,0-1 0,1-2 0,85 29 0,-28-23 0,2-5 0,1-5 0,169 10 0,319-25 0,-291-7 0,-262 4 0,112 6 0,-132-4 0,1 1 0,-1 1 0,1 0 0,-1 2 0,-1 0 0,24 12 0,-20-6 0,0 0 0,-1 2 0,0 0 0,-2 1 0,1 1 0,-2 0 0,0 1 0,-1 1 0,-1 1 0,24 40 0,-22-29 0,-2 1 0,0 0 0,-2 1 0,-2 0 0,-1 1 0,10 63 0,-11-35 0,0-8 0,1 85 0,-8-119 0,-2 0 0,0 1 0,-1-1 0,-1 0 0,0 0 0,-2 0 0,-12 33 0,0-19 0,-2 0 0,-1-1 0,-2-1 0,-1-1 0,-44 44 0,29-32 0,-44 64 0,39-47 0,21-29 0,-22 40 0,9-10 9,15-25-696,-18 39 0,29-51-6139</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9T08:59:26.334"/>
    </inkml:context>
    <inkml:brush xml:id="br0">
      <inkml:brushProperty name="width" value="0.05" units="cm"/>
      <inkml:brushProperty name="height" value="0.05" units="cm"/>
    </inkml:brush>
  </inkml:definitions>
  <inkml:trace contextRef="#ctx0" brushRef="#br0">0 1 24575,'20'54'0,"-16"-43"0,0 1 0,0-1 0,1 0 0,0 0 0,1 0 0,0-1 0,1 0 0,0 0 0,9 9 0,-13-15 0,1-1 0,-1 0 0,0 0 0,1-1 0,0 1 0,-1-1 0,1 0 0,0 0 0,1 0 0,-1 0 0,0-1 0,0 1 0,1-1 0,-1 0 0,0-1 0,1 1 0,-1-1 0,1 0 0,-1 0 0,1 0 0,-1 0 0,1-1 0,-1 0 0,1 0 0,-1 0 0,0-1 0,6-1 0,49-18 36,-44 17-316,1-1 0,-1-1 0,0 0-1,15-9 1,-13 3-6546</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07690D6-AE26-4135-B36B-96B4EA4EBAF3}" type="datetimeFigureOut">
              <a:rPr lang="en-IN" smtClean="0"/>
              <a:t>01-09-2023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4B37352-D9D2-4929-9208-3FF6C13777CD}" type="slidenum">
              <a:rPr lang="en-IN" smtClean="0"/>
              <a:t>‹#›</a:t>
            </a:fld>
            <a:endParaRPr lang="en-IN"/>
          </a:p>
        </p:txBody>
      </p:sp>
    </p:spTree>
    <p:extLst>
      <p:ext uri="{BB962C8B-B14F-4D97-AF65-F5344CB8AC3E}">
        <p14:creationId xmlns:p14="http://schemas.microsoft.com/office/powerpoint/2010/main" val="23213938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07690D6-AE26-4135-B36B-96B4EA4EBAF3}" type="datetimeFigureOut">
              <a:rPr lang="en-IN" smtClean="0"/>
              <a:t>01-09-2023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4B37352-D9D2-4929-9208-3FF6C13777CD}" type="slidenum">
              <a:rPr lang="en-IN" smtClean="0"/>
              <a:t>‹#›</a:t>
            </a:fld>
            <a:endParaRPr lang="en-IN"/>
          </a:p>
        </p:txBody>
      </p:sp>
    </p:spTree>
    <p:extLst>
      <p:ext uri="{BB962C8B-B14F-4D97-AF65-F5344CB8AC3E}">
        <p14:creationId xmlns:p14="http://schemas.microsoft.com/office/powerpoint/2010/main" val="40283650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07690D6-AE26-4135-B36B-96B4EA4EBAF3}" type="datetimeFigureOut">
              <a:rPr lang="en-IN" smtClean="0"/>
              <a:t>01-09-2023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4B37352-D9D2-4929-9208-3FF6C13777CD}" type="slidenum">
              <a:rPr lang="en-IN" smtClean="0"/>
              <a:t>‹#›</a:t>
            </a:fld>
            <a:endParaRPr lang="en-IN"/>
          </a:p>
        </p:txBody>
      </p:sp>
    </p:spTree>
    <p:extLst>
      <p:ext uri="{BB962C8B-B14F-4D97-AF65-F5344CB8AC3E}">
        <p14:creationId xmlns:p14="http://schemas.microsoft.com/office/powerpoint/2010/main" val="15960076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07690D6-AE26-4135-B36B-96B4EA4EBAF3}" type="datetimeFigureOut">
              <a:rPr lang="en-IN" smtClean="0"/>
              <a:t>01-09-2023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4B37352-D9D2-4929-9208-3FF6C13777CD}" type="slidenum">
              <a:rPr lang="en-IN" smtClean="0"/>
              <a:t>‹#›</a:t>
            </a:fld>
            <a:endParaRPr lang="en-IN"/>
          </a:p>
        </p:txBody>
      </p:sp>
    </p:spTree>
    <p:extLst>
      <p:ext uri="{BB962C8B-B14F-4D97-AF65-F5344CB8AC3E}">
        <p14:creationId xmlns:p14="http://schemas.microsoft.com/office/powerpoint/2010/main" val="9758649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07690D6-AE26-4135-B36B-96B4EA4EBAF3}" type="datetimeFigureOut">
              <a:rPr lang="en-IN" smtClean="0"/>
              <a:t>01-09-2023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4B37352-D9D2-4929-9208-3FF6C13777CD}" type="slidenum">
              <a:rPr lang="en-IN" smtClean="0"/>
              <a:t>‹#›</a:t>
            </a:fld>
            <a:endParaRPr lang="en-IN"/>
          </a:p>
        </p:txBody>
      </p:sp>
    </p:spTree>
    <p:extLst>
      <p:ext uri="{BB962C8B-B14F-4D97-AF65-F5344CB8AC3E}">
        <p14:creationId xmlns:p14="http://schemas.microsoft.com/office/powerpoint/2010/main" val="7195372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07690D6-AE26-4135-B36B-96B4EA4EBAF3}" type="datetimeFigureOut">
              <a:rPr lang="en-IN" smtClean="0"/>
              <a:t>01-09-2023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4B37352-D9D2-4929-9208-3FF6C13777CD}" type="slidenum">
              <a:rPr lang="en-IN" smtClean="0"/>
              <a:t>‹#›</a:t>
            </a:fld>
            <a:endParaRPr lang="en-IN"/>
          </a:p>
        </p:txBody>
      </p:sp>
    </p:spTree>
    <p:extLst>
      <p:ext uri="{BB962C8B-B14F-4D97-AF65-F5344CB8AC3E}">
        <p14:creationId xmlns:p14="http://schemas.microsoft.com/office/powerpoint/2010/main" val="11926575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07690D6-AE26-4135-B36B-96B4EA4EBAF3}" type="datetimeFigureOut">
              <a:rPr lang="en-IN" smtClean="0"/>
              <a:t>01-09-2023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44B37352-D9D2-4929-9208-3FF6C13777CD}" type="slidenum">
              <a:rPr lang="en-IN" smtClean="0"/>
              <a:t>‹#›</a:t>
            </a:fld>
            <a:endParaRPr lang="en-IN"/>
          </a:p>
        </p:txBody>
      </p:sp>
    </p:spTree>
    <p:extLst>
      <p:ext uri="{BB962C8B-B14F-4D97-AF65-F5344CB8AC3E}">
        <p14:creationId xmlns:p14="http://schemas.microsoft.com/office/powerpoint/2010/main" val="6033533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07690D6-AE26-4135-B36B-96B4EA4EBAF3}" type="datetimeFigureOut">
              <a:rPr lang="en-IN" smtClean="0"/>
              <a:t>01-09-2023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44B37352-D9D2-4929-9208-3FF6C13777CD}" type="slidenum">
              <a:rPr lang="en-IN" smtClean="0"/>
              <a:t>‹#›</a:t>
            </a:fld>
            <a:endParaRPr lang="en-IN"/>
          </a:p>
        </p:txBody>
      </p:sp>
    </p:spTree>
    <p:extLst>
      <p:ext uri="{BB962C8B-B14F-4D97-AF65-F5344CB8AC3E}">
        <p14:creationId xmlns:p14="http://schemas.microsoft.com/office/powerpoint/2010/main" val="16768870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07690D6-AE26-4135-B36B-96B4EA4EBAF3}" type="datetimeFigureOut">
              <a:rPr lang="en-IN" smtClean="0"/>
              <a:t>01-09-2023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44B37352-D9D2-4929-9208-3FF6C13777CD}" type="slidenum">
              <a:rPr lang="en-IN" smtClean="0"/>
              <a:t>‹#›</a:t>
            </a:fld>
            <a:endParaRPr lang="en-IN"/>
          </a:p>
        </p:txBody>
      </p:sp>
    </p:spTree>
    <p:extLst>
      <p:ext uri="{BB962C8B-B14F-4D97-AF65-F5344CB8AC3E}">
        <p14:creationId xmlns:p14="http://schemas.microsoft.com/office/powerpoint/2010/main" val="40577414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07690D6-AE26-4135-B36B-96B4EA4EBAF3}" type="datetimeFigureOut">
              <a:rPr lang="en-IN" smtClean="0"/>
              <a:t>01-09-2023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4B37352-D9D2-4929-9208-3FF6C13777CD}" type="slidenum">
              <a:rPr lang="en-IN" smtClean="0"/>
              <a:t>‹#›</a:t>
            </a:fld>
            <a:endParaRPr lang="en-IN"/>
          </a:p>
        </p:txBody>
      </p:sp>
    </p:spTree>
    <p:extLst>
      <p:ext uri="{BB962C8B-B14F-4D97-AF65-F5344CB8AC3E}">
        <p14:creationId xmlns:p14="http://schemas.microsoft.com/office/powerpoint/2010/main" val="10429162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07690D6-AE26-4135-B36B-96B4EA4EBAF3}" type="datetimeFigureOut">
              <a:rPr lang="en-IN" smtClean="0"/>
              <a:t>01-09-2023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4B37352-D9D2-4929-9208-3FF6C13777CD}" type="slidenum">
              <a:rPr lang="en-IN" smtClean="0"/>
              <a:t>‹#›</a:t>
            </a:fld>
            <a:endParaRPr lang="en-IN"/>
          </a:p>
        </p:txBody>
      </p:sp>
    </p:spTree>
    <p:extLst>
      <p:ext uri="{BB962C8B-B14F-4D97-AF65-F5344CB8AC3E}">
        <p14:creationId xmlns:p14="http://schemas.microsoft.com/office/powerpoint/2010/main" val="10215238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07690D6-AE26-4135-B36B-96B4EA4EBAF3}" type="datetimeFigureOut">
              <a:rPr lang="en-IN" smtClean="0"/>
              <a:t>01-09-2023</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4B37352-D9D2-4929-9208-3FF6C13777CD}" type="slidenum">
              <a:rPr lang="en-IN" smtClean="0"/>
              <a:t>‹#›</a:t>
            </a:fld>
            <a:endParaRPr lang="en-IN"/>
          </a:p>
        </p:txBody>
      </p:sp>
    </p:spTree>
    <p:extLst>
      <p:ext uri="{BB962C8B-B14F-4D97-AF65-F5344CB8AC3E}">
        <p14:creationId xmlns:p14="http://schemas.microsoft.com/office/powerpoint/2010/main" val="417113700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customXml" Target="../ink/ink4.xml"/><Relationship Id="rId3" Type="http://schemas.openxmlformats.org/officeDocument/2006/relationships/hyperlink" Target="https://www.youtube.com/watch?v=YgCq0Y6Mhh0" TargetMode="External"/><Relationship Id="rId7" Type="http://schemas.openxmlformats.org/officeDocument/2006/relationships/customXml" Target="../ink/ink1.xml"/><Relationship Id="rId12" Type="http://schemas.openxmlformats.org/officeDocument/2006/relationships/image" Target="../media/image30.png"/><Relationship Id="rId2"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25.png"/><Relationship Id="rId11" Type="http://schemas.openxmlformats.org/officeDocument/2006/relationships/customXml" Target="../ink/ink3.xml"/><Relationship Id="rId5" Type="http://schemas.openxmlformats.org/officeDocument/2006/relationships/image" Target="../media/image24.png"/><Relationship Id="rId10" Type="http://schemas.openxmlformats.org/officeDocument/2006/relationships/image" Target="../media/image29.png"/><Relationship Id="rId4" Type="http://schemas.openxmlformats.org/officeDocument/2006/relationships/image" Target="../media/image23.png"/><Relationship Id="rId9" Type="http://schemas.openxmlformats.org/officeDocument/2006/relationships/customXml" Target="../ink/ink2.xml"/><Relationship Id="rId14" Type="http://schemas.openxmlformats.org/officeDocument/2006/relationships/image" Target="../media/image31.png"/></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10">
            <a:extLst>
              <a:ext uri="{FF2B5EF4-FFF2-40B4-BE49-F238E27FC236}">
                <a16:creationId xmlns:a16="http://schemas.microsoft.com/office/drawing/2014/main" id="{577D6B2E-37A3-429E-A37C-F30ED64872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12">
            <a:extLst>
              <a:ext uri="{FF2B5EF4-FFF2-40B4-BE49-F238E27FC236}">
                <a16:creationId xmlns:a16="http://schemas.microsoft.com/office/drawing/2014/main" id="{5CEAD642-85CF-4750-8432-7C80C901F0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1723" y="-1"/>
            <a:ext cx="12225953" cy="6868071"/>
          </a:xfrm>
          <a:prstGeom prst="rect">
            <a:avLst/>
          </a:prstGeom>
          <a:gradFill>
            <a:gsLst>
              <a:gs pos="0">
                <a:srgbClr val="000000"/>
              </a:gs>
              <a:gs pos="100000">
                <a:schemeClr val="accent1">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14">
            <a:extLst>
              <a:ext uri="{FF2B5EF4-FFF2-40B4-BE49-F238E27FC236}">
                <a16:creationId xmlns:a16="http://schemas.microsoft.com/office/drawing/2014/main" id="{FA33EEAE-15D5-4119-8C1E-89D943F911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441959" y="-3"/>
            <a:ext cx="11772269" cy="6868074"/>
          </a:xfrm>
          <a:prstGeom prst="rect">
            <a:avLst/>
          </a:prstGeom>
          <a:gradFill>
            <a:gsLst>
              <a:gs pos="21000">
                <a:schemeClr val="accent1">
                  <a:lumMod val="50000"/>
                  <a:alpha val="83000"/>
                </a:schemeClr>
              </a:gs>
              <a:gs pos="100000">
                <a:schemeClr val="accent1">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16">
            <a:extLst>
              <a:ext uri="{FF2B5EF4-FFF2-40B4-BE49-F238E27FC236}">
                <a16:creationId xmlns:a16="http://schemas.microsoft.com/office/drawing/2014/main" id="{730D8B3B-9B80-4025-B934-26DC7D7CD2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5200" y="0"/>
            <a:ext cx="3623374" cy="6868072"/>
          </a:xfrm>
          <a:prstGeom prst="rect">
            <a:avLst/>
          </a:prstGeom>
          <a:gradFill>
            <a:gsLst>
              <a:gs pos="0">
                <a:schemeClr val="accent1">
                  <a:lumMod val="75000"/>
                  <a:alpha val="0"/>
                </a:schemeClr>
              </a:gs>
              <a:gs pos="99000">
                <a:srgbClr val="000000">
                  <a:alpha val="41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18">
            <a:extLst>
              <a:ext uri="{FF2B5EF4-FFF2-40B4-BE49-F238E27FC236}">
                <a16:creationId xmlns:a16="http://schemas.microsoft.com/office/drawing/2014/main" id="{1064D5D5-227B-4F66-9AEA-46F570E793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5875" y="-3"/>
            <a:ext cx="12233581" cy="6868076"/>
          </a:xfrm>
          <a:prstGeom prst="rect">
            <a:avLst/>
          </a:prstGeom>
          <a:gradFill>
            <a:gsLst>
              <a:gs pos="3000">
                <a:schemeClr val="accent1">
                  <a:lumMod val="75000"/>
                  <a:alpha val="0"/>
                </a:schemeClr>
              </a:gs>
              <a:gs pos="100000">
                <a:srgbClr val="000000">
                  <a:alpha val="73000"/>
                </a:srgb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20">
            <a:extLst>
              <a:ext uri="{FF2B5EF4-FFF2-40B4-BE49-F238E27FC236}">
                <a16:creationId xmlns:a16="http://schemas.microsoft.com/office/drawing/2014/main" id="{646B67A4-D328-4747-A82B-65E84FA463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484334" y="-861824"/>
            <a:ext cx="6861931" cy="8597859"/>
          </a:xfrm>
          <a:prstGeom prst="rect">
            <a:avLst/>
          </a:prstGeom>
          <a:gradFill>
            <a:gsLst>
              <a:gs pos="3000">
                <a:schemeClr val="accent1">
                  <a:lumMod val="75000"/>
                  <a:alpha val="0"/>
                </a:schemeClr>
              </a:gs>
              <a:gs pos="100000">
                <a:srgbClr val="000000">
                  <a:alpha val="27000"/>
                </a:srgb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22">
            <a:extLst>
              <a:ext uri="{FF2B5EF4-FFF2-40B4-BE49-F238E27FC236}">
                <a16:creationId xmlns:a16="http://schemas.microsoft.com/office/drawing/2014/main" id="{B5A1B09C-1565-46F8-B70F-621C5EB48A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993193">
            <a:off x="1186972" y="1089049"/>
            <a:ext cx="4967533" cy="4988390"/>
          </a:xfrm>
          <a:prstGeom prst="ellipse">
            <a:avLst/>
          </a:prstGeom>
          <a:gradFill>
            <a:gsLst>
              <a:gs pos="0">
                <a:schemeClr val="accent1">
                  <a:alpha val="26000"/>
                </a:schemeClr>
              </a:gs>
              <a:gs pos="85000">
                <a:schemeClr val="accent1">
                  <a:lumMod val="60000"/>
                  <a:lumOff val="4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3">
            <a:extLst>
              <a:ext uri="{FF2B5EF4-FFF2-40B4-BE49-F238E27FC236}">
                <a16:creationId xmlns:a16="http://schemas.microsoft.com/office/drawing/2014/main" id="{142EC2A0-99C9-63D6-C073-277DBD999517}"/>
              </a:ext>
            </a:extLst>
          </p:cNvPr>
          <p:cNvSpPr>
            <a:spLocks noGrp="1"/>
          </p:cNvSpPr>
          <p:nvPr>
            <p:ph type="ctrTitle"/>
          </p:nvPr>
        </p:nvSpPr>
        <p:spPr>
          <a:xfrm>
            <a:off x="4061857" y="1957867"/>
            <a:ext cx="7434818" cy="1793587"/>
          </a:xfrm>
        </p:spPr>
        <p:txBody>
          <a:bodyPr>
            <a:normAutofit/>
          </a:bodyPr>
          <a:lstStyle/>
          <a:p>
            <a:pPr algn="l"/>
            <a:r>
              <a:rPr lang="en-IN" sz="4800" dirty="0">
                <a:solidFill>
                  <a:srgbClr val="FFFFFF"/>
                </a:solidFill>
              </a:rPr>
              <a:t>YouTube Comments Summarizer</a:t>
            </a:r>
          </a:p>
        </p:txBody>
      </p:sp>
      <p:sp>
        <p:nvSpPr>
          <p:cNvPr id="36" name="Rectangle 24">
            <a:extLst>
              <a:ext uri="{FF2B5EF4-FFF2-40B4-BE49-F238E27FC236}">
                <a16:creationId xmlns:a16="http://schemas.microsoft.com/office/drawing/2014/main" id="{8C516CC8-80AC-446C-A56E-9F54B72104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4490110"/>
            <a:ext cx="12217710" cy="2377962"/>
          </a:xfrm>
          <a:prstGeom prst="rect">
            <a:avLst/>
          </a:prstGeom>
          <a:gradFill>
            <a:gsLst>
              <a:gs pos="0">
                <a:schemeClr val="accent1">
                  <a:lumMod val="75000"/>
                  <a:alpha val="50000"/>
                </a:schemeClr>
              </a:gs>
              <a:gs pos="99000">
                <a:srgbClr val="000000">
                  <a:alpha val="34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841747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44D72BE-50C2-4344-66A0-372AE8A98116}"/>
              </a:ext>
            </a:extLst>
          </p:cNvPr>
          <p:cNvSpPr>
            <a:spLocks noGrp="1"/>
          </p:cNvSpPr>
          <p:nvPr>
            <p:ph type="title"/>
          </p:nvPr>
        </p:nvSpPr>
        <p:spPr>
          <a:xfrm>
            <a:off x="1371599" y="294538"/>
            <a:ext cx="9895951" cy="1033669"/>
          </a:xfrm>
        </p:spPr>
        <p:txBody>
          <a:bodyPr>
            <a:normAutofit/>
          </a:bodyPr>
          <a:lstStyle/>
          <a:p>
            <a:r>
              <a:rPr lang="en-IN" sz="4000">
                <a:solidFill>
                  <a:srgbClr val="FFFFFF"/>
                </a:solidFill>
              </a:rPr>
              <a:t>SYSTEM DESIGN</a:t>
            </a:r>
          </a:p>
        </p:txBody>
      </p:sp>
      <p:sp>
        <p:nvSpPr>
          <p:cNvPr id="3" name="Content Placeholder 2">
            <a:extLst>
              <a:ext uri="{FF2B5EF4-FFF2-40B4-BE49-F238E27FC236}">
                <a16:creationId xmlns:a16="http://schemas.microsoft.com/office/drawing/2014/main" id="{F048EA3B-0D28-F3CD-6544-D8AFC1D9525C}"/>
              </a:ext>
            </a:extLst>
          </p:cNvPr>
          <p:cNvSpPr>
            <a:spLocks noGrp="1"/>
          </p:cNvSpPr>
          <p:nvPr>
            <p:ph idx="1"/>
          </p:nvPr>
        </p:nvSpPr>
        <p:spPr>
          <a:xfrm>
            <a:off x="1371599" y="2318197"/>
            <a:ext cx="9724031" cy="3683358"/>
          </a:xfrm>
        </p:spPr>
        <p:txBody>
          <a:bodyPr anchor="ctr">
            <a:normAutofit/>
          </a:bodyPr>
          <a:lstStyle/>
          <a:p>
            <a:r>
              <a:rPr lang="en-US" sz="2000"/>
              <a:t>We used YouTube API to extract comments quickly. We have a parameter called ‘order’ using which we can select the order by which the comments is extracted. </a:t>
            </a:r>
          </a:p>
          <a:p>
            <a:r>
              <a:rPr lang="en-US" sz="2000"/>
              <a:t>By giving it as “relevance” we can extract comments which has a greater number of number of likes and comments. By giving the video link in the parameter called ‘videoId’ we can extract the comments of the video we want. After extracting the comments from the video, it is much unstructured because it has many information in it along with the comment. </a:t>
            </a:r>
          </a:p>
          <a:p>
            <a:r>
              <a:rPr lang="en-US" sz="2000"/>
              <a:t>So, we need to extract the comment alone separately and clean the comments to load into the models</a:t>
            </a:r>
            <a:endParaRPr lang="en-IN" sz="2000"/>
          </a:p>
        </p:txBody>
      </p:sp>
    </p:spTree>
    <p:extLst>
      <p:ext uri="{BB962C8B-B14F-4D97-AF65-F5344CB8AC3E}">
        <p14:creationId xmlns:p14="http://schemas.microsoft.com/office/powerpoint/2010/main" val="24862287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E4816BA-B4DB-A6B2-E14D-4817A23ED7CD}"/>
              </a:ext>
            </a:extLst>
          </p:cNvPr>
          <p:cNvSpPr>
            <a:spLocks noGrp="1"/>
          </p:cNvSpPr>
          <p:nvPr>
            <p:ph type="title"/>
          </p:nvPr>
        </p:nvSpPr>
        <p:spPr>
          <a:xfrm>
            <a:off x="1371597" y="348865"/>
            <a:ext cx="10044023" cy="877729"/>
          </a:xfrm>
        </p:spPr>
        <p:txBody>
          <a:bodyPr anchor="ctr">
            <a:normAutofit/>
          </a:bodyPr>
          <a:lstStyle/>
          <a:p>
            <a:r>
              <a:rPr lang="en-IN" sz="4000" dirty="0">
                <a:solidFill>
                  <a:srgbClr val="FFFFFF"/>
                </a:solidFill>
              </a:rPr>
              <a:t>ZERO SHOT CLASSIFICATION</a:t>
            </a:r>
          </a:p>
        </p:txBody>
      </p:sp>
      <p:sp>
        <p:nvSpPr>
          <p:cNvPr id="3" name="Content Placeholder 2">
            <a:extLst>
              <a:ext uri="{FF2B5EF4-FFF2-40B4-BE49-F238E27FC236}">
                <a16:creationId xmlns:a16="http://schemas.microsoft.com/office/drawing/2014/main" id="{0388FF31-3365-AD64-7BAD-0AF8B258771D}"/>
              </a:ext>
            </a:extLst>
          </p:cNvPr>
          <p:cNvSpPr>
            <a:spLocks noGrp="1"/>
          </p:cNvSpPr>
          <p:nvPr>
            <p:ph idx="1"/>
          </p:nvPr>
        </p:nvSpPr>
        <p:spPr>
          <a:xfrm>
            <a:off x="851886" y="1924820"/>
            <a:ext cx="10512168" cy="3352201"/>
          </a:xfrm>
        </p:spPr>
        <p:txBody>
          <a:bodyPr>
            <a:normAutofit/>
          </a:bodyPr>
          <a:lstStyle/>
          <a:p>
            <a:pPr marL="226314" indent="-226314" defTabSz="905256">
              <a:spcBef>
                <a:spcPts val="990"/>
              </a:spcBef>
            </a:pPr>
            <a:r>
              <a:rPr lang="en-US" sz="2000" kern="1200" dirty="0">
                <a:solidFill>
                  <a:schemeClr val="tx1"/>
                </a:solidFill>
                <a:latin typeface="+mn-lt"/>
                <a:ea typeface="+mn-ea"/>
                <a:cs typeface="+mn-cs"/>
              </a:rPr>
              <a:t>Yin et al. used pre-trained NLI models as zero-shot sequence classifiers. The method poses the sequence as the NLI premise and builds a hypothesis from each candidate label. </a:t>
            </a:r>
          </a:p>
          <a:p>
            <a:pPr marL="226314" indent="-226314" defTabSz="905256">
              <a:spcBef>
                <a:spcPts val="990"/>
              </a:spcBef>
            </a:pPr>
            <a:r>
              <a:rPr lang="en-US" sz="2000" kern="1200" dirty="0">
                <a:solidFill>
                  <a:schemeClr val="tx1"/>
                </a:solidFill>
                <a:latin typeface="+mn-lt"/>
                <a:ea typeface="+mn-ea"/>
                <a:cs typeface="+mn-cs"/>
              </a:rPr>
              <a:t>For instance, we could hypothesis that a sequence is about politics to determine its class. Entailment and contradiction probabilities are then labelled.</a:t>
            </a:r>
          </a:p>
          <a:p>
            <a:pPr marL="226314" indent="-226314" defTabSz="905256">
              <a:spcBef>
                <a:spcPts val="990"/>
              </a:spcBef>
            </a:pPr>
            <a:r>
              <a:rPr lang="en-US" sz="2000" kern="1200" dirty="0">
                <a:solidFill>
                  <a:schemeClr val="tx1"/>
                </a:solidFill>
                <a:latin typeface="+mn-lt"/>
                <a:ea typeface="+mn-ea"/>
                <a:cs typeface="+mn-cs"/>
              </a:rPr>
              <a:t>This method is surprising effective, especially with larger pre-trained models like BART and Roberta.</a:t>
            </a:r>
          </a:p>
          <a:p>
            <a:pPr marL="226314" indent="-226314" defTabSz="905256">
              <a:spcBef>
                <a:spcPts val="990"/>
              </a:spcBef>
            </a:pPr>
            <a:r>
              <a:rPr lang="en-US" sz="2000" kern="1200" dirty="0">
                <a:solidFill>
                  <a:schemeClr val="tx1"/>
                </a:solidFill>
                <a:latin typeface="+mn-lt"/>
                <a:ea typeface="+mn-ea"/>
                <a:cs typeface="+mn-cs"/>
              </a:rPr>
              <a:t>This technique splits preprocessed comments into positive and negative by labelling them, then calculates the probability of each comment being in each class.</a:t>
            </a:r>
          </a:p>
        </p:txBody>
      </p:sp>
      <p:pic>
        <p:nvPicPr>
          <p:cNvPr id="4" name="image3.jpeg" descr="P134#yIS1">
            <a:extLst>
              <a:ext uri="{FF2B5EF4-FFF2-40B4-BE49-F238E27FC236}">
                <a16:creationId xmlns:a16="http://schemas.microsoft.com/office/drawing/2014/main" id="{B935B042-0EB5-B898-727B-8DD8DA9E4FFD}"/>
              </a:ext>
            </a:extLst>
          </p:cNvPr>
          <p:cNvPicPr>
            <a:picLocks noChangeAspect="1"/>
          </p:cNvPicPr>
          <p:nvPr/>
        </p:nvPicPr>
        <p:blipFill>
          <a:blip r:embed="rId2" cstate="print"/>
          <a:stretch>
            <a:fillRect/>
          </a:stretch>
        </p:blipFill>
        <p:spPr>
          <a:xfrm>
            <a:off x="1689677" y="5277745"/>
            <a:ext cx="8812645" cy="789765"/>
          </a:xfrm>
          <a:prstGeom prst="rect">
            <a:avLst/>
          </a:prstGeom>
        </p:spPr>
      </p:pic>
    </p:spTree>
    <p:extLst>
      <p:ext uri="{BB962C8B-B14F-4D97-AF65-F5344CB8AC3E}">
        <p14:creationId xmlns:p14="http://schemas.microsoft.com/office/powerpoint/2010/main" val="39646855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E4816BA-B4DB-A6B2-E14D-4817A23ED7CD}"/>
              </a:ext>
            </a:extLst>
          </p:cNvPr>
          <p:cNvSpPr>
            <a:spLocks noGrp="1"/>
          </p:cNvSpPr>
          <p:nvPr>
            <p:ph type="title"/>
          </p:nvPr>
        </p:nvSpPr>
        <p:spPr>
          <a:xfrm>
            <a:off x="1371597" y="348865"/>
            <a:ext cx="10044023" cy="877729"/>
          </a:xfrm>
        </p:spPr>
        <p:txBody>
          <a:bodyPr anchor="ctr">
            <a:normAutofit/>
          </a:bodyPr>
          <a:lstStyle/>
          <a:p>
            <a:r>
              <a:rPr lang="en-IN" sz="4000" dirty="0">
                <a:solidFill>
                  <a:srgbClr val="FFFFFF"/>
                </a:solidFill>
              </a:rPr>
              <a:t>ZERO SHOT CLASSIFICATION</a:t>
            </a:r>
          </a:p>
        </p:txBody>
      </p:sp>
      <p:sp>
        <p:nvSpPr>
          <p:cNvPr id="3" name="Content Placeholder 2">
            <a:extLst>
              <a:ext uri="{FF2B5EF4-FFF2-40B4-BE49-F238E27FC236}">
                <a16:creationId xmlns:a16="http://schemas.microsoft.com/office/drawing/2014/main" id="{0388FF31-3365-AD64-7BAD-0AF8B258771D}"/>
              </a:ext>
            </a:extLst>
          </p:cNvPr>
          <p:cNvSpPr>
            <a:spLocks noGrp="1"/>
          </p:cNvSpPr>
          <p:nvPr>
            <p:ph idx="1"/>
          </p:nvPr>
        </p:nvSpPr>
        <p:spPr>
          <a:xfrm>
            <a:off x="851886" y="2112578"/>
            <a:ext cx="10512168" cy="3754821"/>
          </a:xfrm>
        </p:spPr>
        <p:txBody>
          <a:bodyPr>
            <a:normAutofit/>
          </a:bodyPr>
          <a:lstStyle/>
          <a:p>
            <a:pPr marL="226314" indent="-226314" defTabSz="905256">
              <a:spcBef>
                <a:spcPts val="990"/>
              </a:spcBef>
            </a:pPr>
            <a:r>
              <a:rPr lang="en-US" sz="2400" kern="1200" dirty="0">
                <a:solidFill>
                  <a:schemeClr val="tx1"/>
                </a:solidFill>
                <a:latin typeface="+mn-lt"/>
                <a:ea typeface="+mn-ea"/>
                <a:cs typeface="+mn-cs"/>
              </a:rPr>
              <a:t>The above text is likely positive. We classified all comments as "Positive" or "Negative" using unsupervised classification. Positive comments are reclassified as "Feedback," "Questions," and "Request." These classified comments are summarized using extractive and abstractive methods. </a:t>
            </a:r>
          </a:p>
          <a:p>
            <a:pPr marL="226314" indent="-226314" defTabSz="905256">
              <a:spcBef>
                <a:spcPts val="990"/>
              </a:spcBef>
            </a:pPr>
            <a:r>
              <a:rPr lang="en-US" sz="2400" kern="1200" dirty="0">
                <a:solidFill>
                  <a:schemeClr val="tx1"/>
                </a:solidFill>
                <a:latin typeface="+mn-lt"/>
                <a:ea typeface="+mn-ea"/>
                <a:cs typeface="+mn-cs"/>
              </a:rPr>
              <a:t>Negative comments are sorted into "Hate" and "Non-Hate" and then discarded. Users receive negative feedback for non-hate comments. </a:t>
            </a:r>
          </a:p>
          <a:p>
            <a:pPr marL="226314" indent="-226314" defTabSz="905256">
              <a:spcBef>
                <a:spcPts val="990"/>
              </a:spcBef>
            </a:pPr>
            <a:r>
              <a:rPr lang="en-US" sz="2400" kern="1200" dirty="0">
                <a:solidFill>
                  <a:schemeClr val="tx1"/>
                </a:solidFill>
                <a:latin typeface="+mn-lt"/>
                <a:ea typeface="+mn-ea"/>
                <a:cs typeface="+mn-cs"/>
              </a:rPr>
              <a:t>Positive Feedback and Subscriber Questions are displayed. Subscriber video requests are shown in the Request class. Each class's output is </a:t>
            </a:r>
            <a:r>
              <a:rPr lang="en-US" sz="2400" kern="1200" dirty="0" err="1">
                <a:solidFill>
                  <a:schemeClr val="tx1"/>
                </a:solidFill>
                <a:latin typeface="+mn-lt"/>
                <a:ea typeface="+mn-ea"/>
                <a:cs typeface="+mn-cs"/>
              </a:rPr>
              <a:t>summarised</a:t>
            </a:r>
            <a:r>
              <a:rPr lang="en-US" sz="2400" kern="1200" dirty="0">
                <a:solidFill>
                  <a:schemeClr val="tx1"/>
                </a:solidFill>
                <a:latin typeface="+mn-lt"/>
                <a:ea typeface="+mn-ea"/>
                <a:cs typeface="+mn-cs"/>
              </a:rPr>
              <a:t>.</a:t>
            </a:r>
          </a:p>
        </p:txBody>
      </p:sp>
    </p:spTree>
    <p:extLst>
      <p:ext uri="{BB962C8B-B14F-4D97-AF65-F5344CB8AC3E}">
        <p14:creationId xmlns:p14="http://schemas.microsoft.com/office/powerpoint/2010/main" val="16133287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8C790BE2-4E4F-4AAF-81A2-4A6F4885E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D28B54C3-B57B-472A-B96E-1FCB67093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 y="0"/>
            <a:ext cx="12191999" cy="6858000"/>
          </a:xfrm>
          <a:prstGeom prst="rect">
            <a:avLst/>
          </a:prstGeom>
          <a:gradFill>
            <a:gsLst>
              <a:gs pos="0">
                <a:schemeClr val="accent1">
                  <a:lumMod val="50000"/>
                </a:schemeClr>
              </a:gs>
              <a:gs pos="100000">
                <a:srgbClr val="00000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D3707AD-8261-4357-9C64-EEC41E8325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 y="-427"/>
            <a:ext cx="6086683" cy="6858428"/>
          </a:xfrm>
          <a:prstGeom prst="rect">
            <a:avLst/>
          </a:prstGeom>
          <a:gradFill>
            <a:gsLst>
              <a:gs pos="0">
                <a:srgbClr val="000000">
                  <a:alpha val="53000"/>
                </a:srgbClr>
              </a:gs>
              <a:gs pos="82000">
                <a:schemeClr val="accent1">
                  <a:lumMod val="75000"/>
                  <a:alpha val="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7DB3C429-F8DA-49B9-AF84-21996FCF7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 y="498142"/>
            <a:ext cx="12191999" cy="6359430"/>
          </a:xfrm>
          <a:prstGeom prst="rect">
            <a:avLst/>
          </a:prstGeom>
          <a:gradFill>
            <a:gsLst>
              <a:gs pos="13000">
                <a:schemeClr val="accent1">
                  <a:lumMod val="75000"/>
                  <a:alpha val="39000"/>
                </a:schemeClr>
              </a:gs>
              <a:gs pos="100000">
                <a:srgbClr val="000000">
                  <a:alpha val="32000"/>
                </a:srgbClr>
              </a:gs>
            </a:gsLst>
            <a:lin ang="12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C4C9F2B0-1044-46EB-8AEB-C3BFFDE6C2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428"/>
            <a:ext cx="6096001" cy="6858000"/>
          </a:xfrm>
          <a:prstGeom prst="rect">
            <a:avLst/>
          </a:prstGeom>
          <a:gradFill>
            <a:gsLst>
              <a:gs pos="13000">
                <a:srgbClr val="000000">
                  <a:alpha val="39000"/>
                </a:srgbClr>
              </a:gs>
              <a:gs pos="99000">
                <a:schemeClr val="accent1">
                  <a:lumMod val="50000"/>
                  <a:alpha val="0"/>
                </a:scheme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D1B01BE8-EBAB-4286-84CC-EC07C7F957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0" cy="6400370"/>
          </a:xfrm>
          <a:prstGeom prst="rect">
            <a:avLst/>
          </a:prstGeom>
          <a:gradFill>
            <a:gsLst>
              <a:gs pos="0">
                <a:srgbClr val="000000">
                  <a:alpha val="70000"/>
                </a:srgbClr>
              </a:gs>
              <a:gs pos="99000">
                <a:schemeClr val="accent1">
                  <a:lumMod val="75000"/>
                  <a:alpha val="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Freeform: Shape 13">
            <a:extLst>
              <a:ext uri="{FF2B5EF4-FFF2-40B4-BE49-F238E27FC236}">
                <a16:creationId xmlns:a16="http://schemas.microsoft.com/office/drawing/2014/main" id="{B810725C-984E-4EC2-A5FA-A193878CB8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59729" y="-716753"/>
            <a:ext cx="4893880" cy="10255626"/>
          </a:xfrm>
          <a:custGeom>
            <a:avLst/>
            <a:gdLst>
              <a:gd name="connsiteX0" fmla="*/ 2065105 w 2065105"/>
              <a:gd name="connsiteY0" fmla="*/ 0 h 4139967"/>
              <a:gd name="connsiteX1" fmla="*/ 2065105 w 2065105"/>
              <a:gd name="connsiteY1" fmla="*/ 4139967 h 4139967"/>
              <a:gd name="connsiteX2" fmla="*/ 1858573 w 2065105"/>
              <a:gd name="connsiteY2" fmla="*/ 4129538 h 4139967"/>
              <a:gd name="connsiteX3" fmla="*/ 0 w 2065105"/>
              <a:gd name="connsiteY3" fmla="*/ 2069983 h 4139967"/>
              <a:gd name="connsiteX4" fmla="*/ 1858573 w 2065105"/>
              <a:gd name="connsiteY4" fmla="*/ 10428 h 41399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5105" h="4139967">
                <a:moveTo>
                  <a:pt x="2065105" y="0"/>
                </a:moveTo>
                <a:lnTo>
                  <a:pt x="2065105" y="4139967"/>
                </a:lnTo>
                <a:lnTo>
                  <a:pt x="1858573" y="4129538"/>
                </a:lnTo>
                <a:cubicBezTo>
                  <a:pt x="814640" y="4023521"/>
                  <a:pt x="0" y="3141887"/>
                  <a:pt x="0" y="2069983"/>
                </a:cubicBezTo>
                <a:cubicBezTo>
                  <a:pt x="0" y="998079"/>
                  <a:pt x="814640" y="116446"/>
                  <a:pt x="1858573" y="10428"/>
                </a:cubicBezTo>
                <a:close/>
              </a:path>
            </a:pathLst>
          </a:custGeom>
          <a:gradFill flip="none" rotWithShape="1">
            <a:gsLst>
              <a:gs pos="0">
                <a:schemeClr val="accent1">
                  <a:lumMod val="50000"/>
                  <a:alpha val="0"/>
                </a:schemeClr>
              </a:gs>
              <a:gs pos="100000">
                <a:schemeClr val="accent1">
                  <a:alpha val="23000"/>
                </a:schemeClr>
              </a:gs>
            </a:gsLst>
            <a:lin ang="7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87565E7-E639-E386-87AE-9963F420C8B1}"/>
              </a:ext>
            </a:extLst>
          </p:cNvPr>
          <p:cNvSpPr>
            <a:spLocks noGrp="1"/>
          </p:cNvSpPr>
          <p:nvPr>
            <p:ph type="title"/>
          </p:nvPr>
        </p:nvSpPr>
        <p:spPr>
          <a:xfrm>
            <a:off x="2362199" y="3115264"/>
            <a:ext cx="7457441" cy="2863883"/>
          </a:xfrm>
        </p:spPr>
        <p:txBody>
          <a:bodyPr vert="horz" lIns="91440" tIns="45720" rIns="91440" bIns="45720" rtlCol="0" anchor="ctr">
            <a:normAutofit/>
          </a:bodyPr>
          <a:lstStyle/>
          <a:p>
            <a:pPr algn="ctr"/>
            <a:r>
              <a:rPr lang="en-US" sz="4800" kern="1200" dirty="0">
                <a:solidFill>
                  <a:srgbClr val="FFFFFF"/>
                </a:solidFill>
                <a:latin typeface="+mj-lt"/>
                <a:ea typeface="+mj-ea"/>
                <a:cs typeface="+mj-cs"/>
              </a:rPr>
              <a:t>CODING / IMPLEMENTATION</a:t>
            </a:r>
          </a:p>
        </p:txBody>
      </p:sp>
    </p:spTree>
    <p:extLst>
      <p:ext uri="{BB962C8B-B14F-4D97-AF65-F5344CB8AC3E}">
        <p14:creationId xmlns:p14="http://schemas.microsoft.com/office/powerpoint/2010/main" val="1617117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3450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C6F547FB-0F5F-B515-8377-E02135848FC6}"/>
              </a:ext>
            </a:extLst>
          </p:cNvPr>
          <p:cNvPicPr>
            <a:picLocks noChangeAspect="1"/>
          </p:cNvPicPr>
          <p:nvPr/>
        </p:nvPicPr>
        <p:blipFill>
          <a:blip r:embed="rId2"/>
          <a:stretch>
            <a:fillRect/>
          </a:stretch>
        </p:blipFill>
        <p:spPr>
          <a:xfrm>
            <a:off x="4085227" y="961812"/>
            <a:ext cx="7094944" cy="4930987"/>
          </a:xfrm>
          <a:prstGeom prst="rect">
            <a:avLst/>
          </a:prstGeom>
        </p:spPr>
      </p:pic>
    </p:spTree>
    <p:extLst>
      <p:ext uri="{BB962C8B-B14F-4D97-AF65-F5344CB8AC3E}">
        <p14:creationId xmlns:p14="http://schemas.microsoft.com/office/powerpoint/2010/main" val="23683959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3768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1729E5D8-DDC9-90C2-A4E2-2F303F0C5BDA}"/>
              </a:ext>
            </a:extLst>
          </p:cNvPr>
          <p:cNvPicPr>
            <a:picLocks noChangeAspect="1"/>
          </p:cNvPicPr>
          <p:nvPr/>
        </p:nvPicPr>
        <p:blipFill>
          <a:blip r:embed="rId2"/>
          <a:stretch>
            <a:fillRect/>
          </a:stretch>
        </p:blipFill>
        <p:spPr>
          <a:xfrm>
            <a:off x="4714955" y="961812"/>
            <a:ext cx="5835488" cy="4930987"/>
          </a:xfrm>
          <a:prstGeom prst="rect">
            <a:avLst/>
          </a:prstGeom>
        </p:spPr>
      </p:pic>
    </p:spTree>
    <p:extLst>
      <p:ext uri="{BB962C8B-B14F-4D97-AF65-F5344CB8AC3E}">
        <p14:creationId xmlns:p14="http://schemas.microsoft.com/office/powerpoint/2010/main" val="41769370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3760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66FF19EA-E559-0037-EC70-1234917DC987}"/>
              </a:ext>
            </a:extLst>
          </p:cNvPr>
          <p:cNvPicPr>
            <a:picLocks noChangeAspect="1"/>
          </p:cNvPicPr>
          <p:nvPr/>
        </p:nvPicPr>
        <p:blipFill>
          <a:blip r:embed="rId2"/>
          <a:stretch>
            <a:fillRect/>
          </a:stretch>
        </p:blipFill>
        <p:spPr>
          <a:xfrm>
            <a:off x="4461646" y="961812"/>
            <a:ext cx="6342106" cy="4930987"/>
          </a:xfrm>
          <a:prstGeom prst="rect">
            <a:avLst/>
          </a:prstGeom>
        </p:spPr>
      </p:pic>
    </p:spTree>
    <p:extLst>
      <p:ext uri="{BB962C8B-B14F-4D97-AF65-F5344CB8AC3E}">
        <p14:creationId xmlns:p14="http://schemas.microsoft.com/office/powerpoint/2010/main" val="9164425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3760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F4A6DF65-9359-F670-10A0-7FE83ECF12C7}"/>
              </a:ext>
            </a:extLst>
          </p:cNvPr>
          <p:cNvPicPr>
            <a:picLocks noChangeAspect="1"/>
          </p:cNvPicPr>
          <p:nvPr/>
        </p:nvPicPr>
        <p:blipFill>
          <a:blip r:embed="rId2"/>
          <a:stretch>
            <a:fillRect/>
          </a:stretch>
        </p:blipFill>
        <p:spPr>
          <a:xfrm>
            <a:off x="3844321" y="495965"/>
            <a:ext cx="5230668" cy="1516893"/>
          </a:xfrm>
          <a:prstGeom prst="rect">
            <a:avLst/>
          </a:prstGeom>
        </p:spPr>
      </p:pic>
      <p:pic>
        <p:nvPicPr>
          <p:cNvPr id="4" name="Picture 3">
            <a:extLst>
              <a:ext uri="{FF2B5EF4-FFF2-40B4-BE49-F238E27FC236}">
                <a16:creationId xmlns:a16="http://schemas.microsoft.com/office/drawing/2014/main" id="{4BF5D68E-7A87-B0D3-7EA6-4D2CC8B6EF0A}"/>
              </a:ext>
            </a:extLst>
          </p:cNvPr>
          <p:cNvPicPr>
            <a:picLocks noChangeAspect="1"/>
          </p:cNvPicPr>
          <p:nvPr/>
        </p:nvPicPr>
        <p:blipFill>
          <a:blip r:embed="rId3"/>
          <a:stretch>
            <a:fillRect/>
          </a:stretch>
        </p:blipFill>
        <p:spPr>
          <a:xfrm>
            <a:off x="3844321" y="2385373"/>
            <a:ext cx="5486634" cy="1577406"/>
          </a:xfrm>
          <a:prstGeom prst="rect">
            <a:avLst/>
          </a:prstGeom>
        </p:spPr>
      </p:pic>
      <p:pic>
        <p:nvPicPr>
          <p:cNvPr id="5" name="Picture 4">
            <a:extLst>
              <a:ext uri="{FF2B5EF4-FFF2-40B4-BE49-F238E27FC236}">
                <a16:creationId xmlns:a16="http://schemas.microsoft.com/office/drawing/2014/main" id="{D2523551-5D86-6D40-EAA0-FE8F7CD6C6EB}"/>
              </a:ext>
            </a:extLst>
          </p:cNvPr>
          <p:cNvPicPr>
            <a:picLocks noChangeAspect="1"/>
          </p:cNvPicPr>
          <p:nvPr/>
        </p:nvPicPr>
        <p:blipFill>
          <a:blip r:embed="rId4"/>
          <a:stretch>
            <a:fillRect/>
          </a:stretch>
        </p:blipFill>
        <p:spPr>
          <a:xfrm>
            <a:off x="3844321" y="4515929"/>
            <a:ext cx="5486634" cy="1426524"/>
          </a:xfrm>
          <a:prstGeom prst="rect">
            <a:avLst/>
          </a:prstGeom>
        </p:spPr>
      </p:pic>
    </p:spTree>
    <p:extLst>
      <p:ext uri="{BB962C8B-B14F-4D97-AF65-F5344CB8AC3E}">
        <p14:creationId xmlns:p14="http://schemas.microsoft.com/office/powerpoint/2010/main" val="18427124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8C790BE2-4E4F-4AAF-81A2-4A6F4885E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D28B54C3-B57B-472A-B96E-1FCB67093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 y="0"/>
            <a:ext cx="12191999" cy="6858000"/>
          </a:xfrm>
          <a:prstGeom prst="rect">
            <a:avLst/>
          </a:prstGeom>
          <a:gradFill>
            <a:gsLst>
              <a:gs pos="0">
                <a:schemeClr val="accent1">
                  <a:lumMod val="50000"/>
                </a:schemeClr>
              </a:gs>
              <a:gs pos="100000">
                <a:srgbClr val="00000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D3707AD-8261-4357-9C64-EEC41E8325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 y="-427"/>
            <a:ext cx="6086683" cy="6858428"/>
          </a:xfrm>
          <a:prstGeom prst="rect">
            <a:avLst/>
          </a:prstGeom>
          <a:gradFill>
            <a:gsLst>
              <a:gs pos="0">
                <a:srgbClr val="000000">
                  <a:alpha val="53000"/>
                </a:srgbClr>
              </a:gs>
              <a:gs pos="82000">
                <a:schemeClr val="accent1">
                  <a:lumMod val="75000"/>
                  <a:alpha val="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7DB3C429-F8DA-49B9-AF84-21996FCF7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 y="498142"/>
            <a:ext cx="12191999" cy="6359430"/>
          </a:xfrm>
          <a:prstGeom prst="rect">
            <a:avLst/>
          </a:prstGeom>
          <a:gradFill>
            <a:gsLst>
              <a:gs pos="13000">
                <a:schemeClr val="accent1">
                  <a:lumMod val="75000"/>
                  <a:alpha val="39000"/>
                </a:schemeClr>
              </a:gs>
              <a:gs pos="100000">
                <a:srgbClr val="000000">
                  <a:alpha val="32000"/>
                </a:srgbClr>
              </a:gs>
            </a:gsLst>
            <a:lin ang="12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C4C9F2B0-1044-46EB-8AEB-C3BFFDE6C2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428"/>
            <a:ext cx="6096001" cy="6858000"/>
          </a:xfrm>
          <a:prstGeom prst="rect">
            <a:avLst/>
          </a:prstGeom>
          <a:gradFill>
            <a:gsLst>
              <a:gs pos="13000">
                <a:srgbClr val="000000">
                  <a:alpha val="39000"/>
                </a:srgbClr>
              </a:gs>
              <a:gs pos="99000">
                <a:schemeClr val="accent1">
                  <a:lumMod val="50000"/>
                  <a:alpha val="0"/>
                </a:scheme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D1B01BE8-EBAB-4286-84CC-EC07C7F957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0" cy="6400370"/>
          </a:xfrm>
          <a:prstGeom prst="rect">
            <a:avLst/>
          </a:prstGeom>
          <a:gradFill>
            <a:gsLst>
              <a:gs pos="0">
                <a:srgbClr val="000000">
                  <a:alpha val="70000"/>
                </a:srgbClr>
              </a:gs>
              <a:gs pos="99000">
                <a:schemeClr val="accent1">
                  <a:lumMod val="75000"/>
                  <a:alpha val="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Freeform: Shape 13">
            <a:extLst>
              <a:ext uri="{FF2B5EF4-FFF2-40B4-BE49-F238E27FC236}">
                <a16:creationId xmlns:a16="http://schemas.microsoft.com/office/drawing/2014/main" id="{B810725C-984E-4EC2-A5FA-A193878CB8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59729" y="-716753"/>
            <a:ext cx="4893880" cy="10255626"/>
          </a:xfrm>
          <a:custGeom>
            <a:avLst/>
            <a:gdLst>
              <a:gd name="connsiteX0" fmla="*/ 2065105 w 2065105"/>
              <a:gd name="connsiteY0" fmla="*/ 0 h 4139967"/>
              <a:gd name="connsiteX1" fmla="*/ 2065105 w 2065105"/>
              <a:gd name="connsiteY1" fmla="*/ 4139967 h 4139967"/>
              <a:gd name="connsiteX2" fmla="*/ 1858573 w 2065105"/>
              <a:gd name="connsiteY2" fmla="*/ 4129538 h 4139967"/>
              <a:gd name="connsiteX3" fmla="*/ 0 w 2065105"/>
              <a:gd name="connsiteY3" fmla="*/ 2069983 h 4139967"/>
              <a:gd name="connsiteX4" fmla="*/ 1858573 w 2065105"/>
              <a:gd name="connsiteY4" fmla="*/ 10428 h 41399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5105" h="4139967">
                <a:moveTo>
                  <a:pt x="2065105" y="0"/>
                </a:moveTo>
                <a:lnTo>
                  <a:pt x="2065105" y="4139967"/>
                </a:lnTo>
                <a:lnTo>
                  <a:pt x="1858573" y="4129538"/>
                </a:lnTo>
                <a:cubicBezTo>
                  <a:pt x="814640" y="4023521"/>
                  <a:pt x="0" y="3141887"/>
                  <a:pt x="0" y="2069983"/>
                </a:cubicBezTo>
                <a:cubicBezTo>
                  <a:pt x="0" y="998079"/>
                  <a:pt x="814640" y="116446"/>
                  <a:pt x="1858573" y="10428"/>
                </a:cubicBezTo>
                <a:close/>
              </a:path>
            </a:pathLst>
          </a:custGeom>
          <a:gradFill flip="none" rotWithShape="1">
            <a:gsLst>
              <a:gs pos="0">
                <a:schemeClr val="accent1">
                  <a:lumMod val="50000"/>
                  <a:alpha val="0"/>
                </a:schemeClr>
              </a:gs>
              <a:gs pos="100000">
                <a:schemeClr val="accent1">
                  <a:alpha val="23000"/>
                </a:schemeClr>
              </a:gs>
            </a:gsLst>
            <a:lin ang="7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87565E7-E639-E386-87AE-9963F420C8B1}"/>
              </a:ext>
            </a:extLst>
          </p:cNvPr>
          <p:cNvSpPr>
            <a:spLocks noGrp="1"/>
          </p:cNvSpPr>
          <p:nvPr>
            <p:ph type="title"/>
          </p:nvPr>
        </p:nvSpPr>
        <p:spPr>
          <a:xfrm>
            <a:off x="2362199" y="3115264"/>
            <a:ext cx="7457441" cy="2863883"/>
          </a:xfrm>
        </p:spPr>
        <p:txBody>
          <a:bodyPr vert="horz" lIns="91440" tIns="45720" rIns="91440" bIns="45720" rtlCol="0" anchor="ctr">
            <a:normAutofit/>
          </a:bodyPr>
          <a:lstStyle/>
          <a:p>
            <a:pPr algn="ctr"/>
            <a:r>
              <a:rPr lang="en-IN" sz="4800" kern="1200" dirty="0">
                <a:solidFill>
                  <a:srgbClr val="FFFFFF"/>
                </a:solidFill>
                <a:latin typeface="+mj-lt"/>
                <a:ea typeface="+mj-ea"/>
                <a:cs typeface="+mj-cs"/>
              </a:rPr>
              <a:t>VISUALISATIONS</a:t>
            </a:r>
            <a:endParaRPr lang="en-US" sz="4800" kern="1200" dirty="0">
              <a:solidFill>
                <a:srgbClr val="FFFFFF"/>
              </a:solidFill>
              <a:latin typeface="+mj-lt"/>
              <a:ea typeface="+mj-ea"/>
              <a:cs typeface="+mj-cs"/>
            </a:endParaRPr>
          </a:p>
        </p:txBody>
      </p:sp>
    </p:spTree>
    <p:extLst>
      <p:ext uri="{BB962C8B-B14F-4D97-AF65-F5344CB8AC3E}">
        <p14:creationId xmlns:p14="http://schemas.microsoft.com/office/powerpoint/2010/main" val="33781875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CE0E578B-C831-4567-ADC6-D039BD2D66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8BE5D8A6-4F15-4943-9BBB-CB85FBD9E0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7B365873-BBBD-4121-93B8-7C191F983F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9543"/>
            <a:ext cx="12191997" cy="54684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Straight Connector 30">
            <a:extLst>
              <a:ext uri="{FF2B5EF4-FFF2-40B4-BE49-F238E27FC236}">
                <a16:creationId xmlns:a16="http://schemas.microsoft.com/office/drawing/2014/main" id="{6597D30C-CE8C-42F3-8D87-B198E1B9280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18001"/>
            <a:ext cx="12192000" cy="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431B555C-D0C9-46D9-AFBB-248E8DE74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11365990" y="5610"/>
            <a:ext cx="0" cy="685800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A875999C-C9A9-ABC9-4E76-BE588FDB2959}"/>
              </a:ext>
            </a:extLst>
          </p:cNvPr>
          <p:cNvPicPr>
            <a:picLocks noChangeAspect="1"/>
          </p:cNvPicPr>
          <p:nvPr/>
        </p:nvPicPr>
        <p:blipFill>
          <a:blip r:embed="rId2"/>
          <a:stretch>
            <a:fillRect/>
          </a:stretch>
        </p:blipFill>
        <p:spPr>
          <a:xfrm>
            <a:off x="519800" y="1570995"/>
            <a:ext cx="3918961" cy="283144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 name="TextBox 2">
            <a:extLst>
              <a:ext uri="{FF2B5EF4-FFF2-40B4-BE49-F238E27FC236}">
                <a16:creationId xmlns:a16="http://schemas.microsoft.com/office/drawing/2014/main" id="{531AB640-3431-DCCA-0B88-B47E697C89C1}"/>
              </a:ext>
            </a:extLst>
          </p:cNvPr>
          <p:cNvSpPr txBox="1"/>
          <p:nvPr/>
        </p:nvSpPr>
        <p:spPr>
          <a:xfrm>
            <a:off x="519800" y="739998"/>
            <a:ext cx="3918960" cy="646331"/>
          </a:xfrm>
          <a:prstGeom prst="rect">
            <a:avLst/>
          </a:prstGeom>
          <a:noFill/>
        </p:spPr>
        <p:txBody>
          <a:bodyPr wrap="square" rtlCol="0">
            <a:spAutoFit/>
          </a:bodyPr>
          <a:lstStyle/>
          <a:p>
            <a:r>
              <a:rPr lang="en-IN" sz="1200" dirty="0"/>
              <a:t>For this video </a:t>
            </a:r>
            <a:r>
              <a:rPr lang="en-US" sz="1200" dirty="0">
                <a:hlinkClick r:id="rId3"/>
              </a:rPr>
              <a:t>(24) C++ Coders Be Like... – YouTube</a:t>
            </a:r>
            <a:r>
              <a:rPr lang="en-US" sz="1200" dirty="0"/>
              <a:t> we analyzed top 50 comments based on relevance and we got</a:t>
            </a:r>
            <a:r>
              <a:rPr lang="en-IN" sz="1200" dirty="0"/>
              <a:t> the given comment type distributions shown.</a:t>
            </a:r>
            <a:endParaRPr lang="en-US" sz="1200" dirty="0"/>
          </a:p>
        </p:txBody>
      </p:sp>
      <p:pic>
        <p:nvPicPr>
          <p:cNvPr id="4" name="Picture 2">
            <a:extLst>
              <a:ext uri="{FF2B5EF4-FFF2-40B4-BE49-F238E27FC236}">
                <a16:creationId xmlns:a16="http://schemas.microsoft.com/office/drawing/2014/main" id="{B2E79216-56F3-6294-744D-7990074A4C92}"/>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792440" y="878572"/>
            <a:ext cx="2883731" cy="244396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a:extLst>
              <a:ext uri="{FF2B5EF4-FFF2-40B4-BE49-F238E27FC236}">
                <a16:creationId xmlns:a16="http://schemas.microsoft.com/office/drawing/2014/main" id="{B24186C1-2E14-0D6F-98A1-E8AEAAB2B50F}"/>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8442043" y="3952858"/>
            <a:ext cx="2633413" cy="190264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a:extLst>
              <a:ext uri="{FF2B5EF4-FFF2-40B4-BE49-F238E27FC236}">
                <a16:creationId xmlns:a16="http://schemas.microsoft.com/office/drawing/2014/main" id="{264F0C4C-E97B-1849-01DE-44C885857813}"/>
              </a:ext>
            </a:extLst>
          </p:cNvPr>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5319989" y="3922249"/>
            <a:ext cx="2732510" cy="1933250"/>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a:extLst>
              <a:ext uri="{FF2B5EF4-FFF2-40B4-BE49-F238E27FC236}">
                <a16:creationId xmlns:a16="http://schemas.microsoft.com/office/drawing/2014/main" id="{1C75DA7E-6709-FA0B-287C-F356D488B1BC}"/>
              </a:ext>
            </a:extLst>
          </p:cNvPr>
          <p:cNvGrpSpPr/>
          <p:nvPr/>
        </p:nvGrpSpPr>
        <p:grpSpPr>
          <a:xfrm>
            <a:off x="6686244" y="3020193"/>
            <a:ext cx="786240" cy="640440"/>
            <a:chOff x="6686244" y="3020193"/>
            <a:chExt cx="786240" cy="640440"/>
          </a:xfrm>
        </p:grpSpPr>
        <mc:AlternateContent xmlns:mc="http://schemas.openxmlformats.org/markup-compatibility/2006" xmlns:p14="http://schemas.microsoft.com/office/powerpoint/2010/main">
          <mc:Choice Requires="p14">
            <p:contentPart p14:bwMode="auto" r:id="rId7">
              <p14:nvContentPartPr>
                <p14:cNvPr id="11" name="Ink 10">
                  <a:extLst>
                    <a:ext uri="{FF2B5EF4-FFF2-40B4-BE49-F238E27FC236}">
                      <a16:creationId xmlns:a16="http://schemas.microsoft.com/office/drawing/2014/main" id="{DA6EE25D-89BA-6034-E17B-0E1A762D101C}"/>
                    </a:ext>
                  </a:extLst>
                </p14:cNvPr>
                <p14:cNvContentPartPr/>
                <p14:nvPr/>
              </p14:nvContentPartPr>
              <p14:xfrm>
                <a:off x="6686244" y="3020193"/>
                <a:ext cx="786240" cy="604800"/>
              </p14:xfrm>
            </p:contentPart>
          </mc:Choice>
          <mc:Fallback xmlns="">
            <p:pic>
              <p:nvPicPr>
                <p:cNvPr id="11" name="Ink 10">
                  <a:extLst>
                    <a:ext uri="{FF2B5EF4-FFF2-40B4-BE49-F238E27FC236}">
                      <a16:creationId xmlns:a16="http://schemas.microsoft.com/office/drawing/2014/main" id="{DA6EE25D-89BA-6034-E17B-0E1A762D101C}"/>
                    </a:ext>
                  </a:extLst>
                </p:cNvPr>
                <p:cNvPicPr/>
                <p:nvPr/>
              </p:nvPicPr>
              <p:blipFill>
                <a:blip r:embed="rId8"/>
                <a:stretch>
                  <a:fillRect/>
                </a:stretch>
              </p:blipFill>
              <p:spPr>
                <a:xfrm>
                  <a:off x="6677244" y="3011553"/>
                  <a:ext cx="803880" cy="6224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3" name="Ink 12">
                  <a:extLst>
                    <a:ext uri="{FF2B5EF4-FFF2-40B4-BE49-F238E27FC236}">
                      <a16:creationId xmlns:a16="http://schemas.microsoft.com/office/drawing/2014/main" id="{577999D1-4B72-0782-A181-03C1CA665FEE}"/>
                    </a:ext>
                  </a:extLst>
                </p14:cNvPr>
                <p14:cNvContentPartPr/>
                <p14:nvPr/>
              </p14:nvContentPartPr>
              <p14:xfrm>
                <a:off x="6733044" y="3585033"/>
                <a:ext cx="121680" cy="75600"/>
              </p14:xfrm>
            </p:contentPart>
          </mc:Choice>
          <mc:Fallback xmlns="">
            <p:pic>
              <p:nvPicPr>
                <p:cNvPr id="13" name="Ink 12">
                  <a:extLst>
                    <a:ext uri="{FF2B5EF4-FFF2-40B4-BE49-F238E27FC236}">
                      <a16:creationId xmlns:a16="http://schemas.microsoft.com/office/drawing/2014/main" id="{577999D1-4B72-0782-A181-03C1CA665FEE}"/>
                    </a:ext>
                  </a:extLst>
                </p:cNvPr>
                <p:cNvPicPr/>
                <p:nvPr/>
              </p:nvPicPr>
              <p:blipFill>
                <a:blip r:embed="rId10"/>
                <a:stretch>
                  <a:fillRect/>
                </a:stretch>
              </p:blipFill>
              <p:spPr>
                <a:xfrm>
                  <a:off x="6724044" y="3576033"/>
                  <a:ext cx="139320" cy="93240"/>
                </a:xfrm>
                <a:prstGeom prst="rect">
                  <a:avLst/>
                </a:prstGeom>
              </p:spPr>
            </p:pic>
          </mc:Fallback>
        </mc:AlternateContent>
      </p:grpSp>
      <p:grpSp>
        <p:nvGrpSpPr>
          <p:cNvPr id="15" name="Group 14">
            <a:extLst>
              <a:ext uri="{FF2B5EF4-FFF2-40B4-BE49-F238E27FC236}">
                <a16:creationId xmlns:a16="http://schemas.microsoft.com/office/drawing/2014/main" id="{CAF66048-B723-3C87-4CB9-847CAEEB467F}"/>
              </a:ext>
            </a:extLst>
          </p:cNvPr>
          <p:cNvGrpSpPr/>
          <p:nvPr/>
        </p:nvGrpSpPr>
        <p:grpSpPr>
          <a:xfrm>
            <a:off x="9208404" y="3010833"/>
            <a:ext cx="961560" cy="802440"/>
            <a:chOff x="9208404" y="3010833"/>
            <a:chExt cx="961560" cy="802440"/>
          </a:xfrm>
        </p:grpSpPr>
        <mc:AlternateContent xmlns:mc="http://schemas.openxmlformats.org/markup-compatibility/2006" xmlns:p14="http://schemas.microsoft.com/office/powerpoint/2010/main">
          <mc:Choice Requires="p14">
            <p:contentPart p14:bwMode="auto" r:id="rId11">
              <p14:nvContentPartPr>
                <p14:cNvPr id="17" name="Ink 16">
                  <a:extLst>
                    <a:ext uri="{FF2B5EF4-FFF2-40B4-BE49-F238E27FC236}">
                      <a16:creationId xmlns:a16="http://schemas.microsoft.com/office/drawing/2014/main" id="{0AE2A2B9-6B02-FF5B-595B-6FD8BC49ACF4}"/>
                    </a:ext>
                  </a:extLst>
                </p14:cNvPr>
                <p14:cNvContentPartPr/>
                <p14:nvPr/>
              </p14:nvContentPartPr>
              <p14:xfrm>
                <a:off x="9208404" y="3010833"/>
                <a:ext cx="961560" cy="802440"/>
              </p14:xfrm>
            </p:contentPart>
          </mc:Choice>
          <mc:Fallback xmlns="">
            <p:pic>
              <p:nvPicPr>
                <p:cNvPr id="17" name="Ink 16">
                  <a:extLst>
                    <a:ext uri="{FF2B5EF4-FFF2-40B4-BE49-F238E27FC236}">
                      <a16:creationId xmlns:a16="http://schemas.microsoft.com/office/drawing/2014/main" id="{0AE2A2B9-6B02-FF5B-595B-6FD8BC49ACF4}"/>
                    </a:ext>
                  </a:extLst>
                </p:cNvPr>
                <p:cNvPicPr/>
                <p:nvPr/>
              </p:nvPicPr>
              <p:blipFill>
                <a:blip r:embed="rId12"/>
                <a:stretch>
                  <a:fillRect/>
                </a:stretch>
              </p:blipFill>
              <p:spPr>
                <a:xfrm>
                  <a:off x="9199764" y="3001833"/>
                  <a:ext cx="979200" cy="8200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9" name="Ink 18">
                  <a:extLst>
                    <a:ext uri="{FF2B5EF4-FFF2-40B4-BE49-F238E27FC236}">
                      <a16:creationId xmlns:a16="http://schemas.microsoft.com/office/drawing/2014/main" id="{8318C775-C632-DB69-3600-E677F06B80AE}"/>
                    </a:ext>
                  </a:extLst>
                </p14:cNvPr>
                <p14:cNvContentPartPr/>
                <p14:nvPr/>
              </p14:nvContentPartPr>
              <p14:xfrm>
                <a:off x="9929124" y="3731193"/>
                <a:ext cx="134280" cy="74160"/>
              </p14:xfrm>
            </p:contentPart>
          </mc:Choice>
          <mc:Fallback xmlns="">
            <p:pic>
              <p:nvPicPr>
                <p:cNvPr id="19" name="Ink 18">
                  <a:extLst>
                    <a:ext uri="{FF2B5EF4-FFF2-40B4-BE49-F238E27FC236}">
                      <a16:creationId xmlns:a16="http://schemas.microsoft.com/office/drawing/2014/main" id="{8318C775-C632-DB69-3600-E677F06B80AE}"/>
                    </a:ext>
                  </a:extLst>
                </p:cNvPr>
                <p:cNvPicPr/>
                <p:nvPr/>
              </p:nvPicPr>
              <p:blipFill>
                <a:blip r:embed="rId14"/>
                <a:stretch>
                  <a:fillRect/>
                </a:stretch>
              </p:blipFill>
              <p:spPr>
                <a:xfrm>
                  <a:off x="9920124" y="3722553"/>
                  <a:ext cx="151920" cy="91800"/>
                </a:xfrm>
                <a:prstGeom prst="rect">
                  <a:avLst/>
                </a:prstGeom>
              </p:spPr>
            </p:pic>
          </mc:Fallback>
        </mc:AlternateContent>
      </p:grpSp>
    </p:spTree>
    <p:extLst>
      <p:ext uri="{BB962C8B-B14F-4D97-AF65-F5344CB8AC3E}">
        <p14:creationId xmlns:p14="http://schemas.microsoft.com/office/powerpoint/2010/main" val="40090910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9464660-1DD9-2498-A875-86F6814368BC}"/>
              </a:ext>
            </a:extLst>
          </p:cNvPr>
          <p:cNvSpPr>
            <a:spLocks noGrp="1"/>
          </p:cNvSpPr>
          <p:nvPr>
            <p:ph type="title"/>
          </p:nvPr>
        </p:nvSpPr>
        <p:spPr>
          <a:xfrm>
            <a:off x="1371597" y="348865"/>
            <a:ext cx="10044023" cy="877729"/>
          </a:xfrm>
        </p:spPr>
        <p:txBody>
          <a:bodyPr anchor="ctr">
            <a:normAutofit/>
          </a:bodyPr>
          <a:lstStyle/>
          <a:p>
            <a:r>
              <a:rPr lang="en-IN" sz="4000">
                <a:solidFill>
                  <a:srgbClr val="FFFFFF"/>
                </a:solidFill>
              </a:rPr>
              <a:t>AGENDA</a:t>
            </a:r>
          </a:p>
        </p:txBody>
      </p:sp>
      <p:graphicFrame>
        <p:nvGraphicFramePr>
          <p:cNvPr id="5" name="Content Placeholder 2">
            <a:extLst>
              <a:ext uri="{FF2B5EF4-FFF2-40B4-BE49-F238E27FC236}">
                <a16:creationId xmlns:a16="http://schemas.microsoft.com/office/drawing/2014/main" id="{2098BE2E-94FB-7DD0-4585-04022A1C4542}"/>
              </a:ext>
            </a:extLst>
          </p:cNvPr>
          <p:cNvGraphicFramePr>
            <a:graphicFrameLocks noGrp="1"/>
          </p:cNvGraphicFramePr>
          <p:nvPr>
            <p:ph idx="1"/>
            <p:extLst>
              <p:ext uri="{D42A27DB-BD31-4B8C-83A1-F6EECF244321}">
                <p14:modId xmlns:p14="http://schemas.microsoft.com/office/powerpoint/2010/main" val="712088960"/>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829289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D2C4BFA1-2075-4901-9E24-E41D1FDD51F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55481" y="498348"/>
            <a:ext cx="9902663" cy="5861304"/>
            <a:chOff x="1155481" y="498348"/>
            <a:chExt cx="9902663" cy="5861304"/>
          </a:xfrm>
        </p:grpSpPr>
        <p:sp>
          <p:nvSpPr>
            <p:cNvPr id="9" name="Oval 5">
              <a:extLst>
                <a:ext uri="{FF2B5EF4-FFF2-40B4-BE49-F238E27FC236}">
                  <a16:creationId xmlns:a16="http://schemas.microsoft.com/office/drawing/2014/main" id="{985A7375-E3AF-4F5C-85AE-17E8832952C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55481" y="498348"/>
              <a:ext cx="5861304" cy="5861304"/>
            </a:xfrm>
            <a:prstGeom prst="ellipse">
              <a:avLst/>
            </a:prstGeom>
            <a:solidFill>
              <a:schemeClr val="accent1">
                <a:alpha val="55000"/>
              </a:schemeClr>
            </a:solidFill>
            <a:ln>
              <a:noFill/>
            </a:ln>
          </p:spPr>
          <p:txBody>
            <a:bodyPr/>
            <a:lstStyle/>
            <a:p>
              <a:endParaRPr lang="en-IN"/>
            </a:p>
          </p:txBody>
        </p:sp>
        <p:sp>
          <p:nvSpPr>
            <p:cNvPr id="10" name="Oval 9">
              <a:extLst>
                <a:ext uri="{FF2B5EF4-FFF2-40B4-BE49-F238E27FC236}">
                  <a16:creationId xmlns:a16="http://schemas.microsoft.com/office/drawing/2014/main" id="{F0307F65-8304-4FA8-A841-D4D7625411B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5196840" y="498348"/>
              <a:ext cx="5861304" cy="5861304"/>
            </a:xfrm>
            <a:prstGeom prst="ellipse">
              <a:avLst/>
            </a:prstGeom>
            <a:solidFill>
              <a:schemeClr val="accent1">
                <a:alpha val="55000"/>
              </a:schemeClr>
            </a:solidFill>
            <a:ln>
              <a:noFill/>
            </a:ln>
          </p:spPr>
          <p:txBody>
            <a:bodyPr/>
            <a:lstStyle/>
            <a:p>
              <a:endParaRPr lang="en-IN"/>
            </a:p>
          </p:txBody>
        </p:sp>
        <p:sp>
          <p:nvSpPr>
            <p:cNvPr id="11" name="Oval 5">
              <a:extLst>
                <a:ext uri="{FF2B5EF4-FFF2-40B4-BE49-F238E27FC236}">
                  <a16:creationId xmlns:a16="http://schemas.microsoft.com/office/drawing/2014/main" id="{C8B8394C-136F-4E05-A002-D93A5E79CD5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3165348" y="498348"/>
              <a:ext cx="5861304" cy="5861304"/>
            </a:xfrm>
            <a:prstGeom prst="ellipse">
              <a:avLst/>
            </a:prstGeom>
            <a:solidFill>
              <a:schemeClr val="accent1">
                <a:alpha val="70000"/>
              </a:schemeClr>
            </a:solidFill>
            <a:ln>
              <a:noFill/>
            </a:ln>
          </p:spPr>
          <p:txBody>
            <a:bodyPr/>
            <a:lstStyle/>
            <a:p>
              <a:endParaRPr lang="en-IN"/>
            </a:p>
          </p:txBody>
        </p:sp>
      </p:grpSp>
      <p:sp>
        <p:nvSpPr>
          <p:cNvPr id="13" name="Rectangle 12">
            <a:extLst>
              <a:ext uri="{FF2B5EF4-FFF2-40B4-BE49-F238E27FC236}">
                <a16:creationId xmlns:a16="http://schemas.microsoft.com/office/drawing/2014/main" id="{053FB2EE-284F-4C87-AB3D-BBF87A9FAB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514600"/>
            <a:ext cx="12192000" cy="182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p:nvSpPr>
          <p:cNvPr id="2" name="Title 1">
            <a:extLst>
              <a:ext uri="{FF2B5EF4-FFF2-40B4-BE49-F238E27FC236}">
                <a16:creationId xmlns:a16="http://schemas.microsoft.com/office/drawing/2014/main" id="{8A51A376-498B-FAD0-0546-7403F1E96E65}"/>
              </a:ext>
            </a:extLst>
          </p:cNvPr>
          <p:cNvSpPr>
            <a:spLocks noGrp="1"/>
          </p:cNvSpPr>
          <p:nvPr>
            <p:ph type="ctrTitle"/>
          </p:nvPr>
        </p:nvSpPr>
        <p:spPr>
          <a:xfrm>
            <a:off x="1524000" y="2776538"/>
            <a:ext cx="9144000" cy="1381188"/>
          </a:xfrm>
        </p:spPr>
        <p:txBody>
          <a:bodyPr anchor="ctr">
            <a:normAutofit/>
          </a:bodyPr>
          <a:lstStyle/>
          <a:p>
            <a:r>
              <a:rPr lang="en-IN" sz="4000" dirty="0">
                <a:solidFill>
                  <a:schemeClr val="bg2"/>
                </a:solidFill>
              </a:rPr>
              <a:t>WEBSITE IMPLEMENTATION</a:t>
            </a:r>
          </a:p>
        </p:txBody>
      </p:sp>
      <p:sp>
        <p:nvSpPr>
          <p:cNvPr id="3" name="Subtitle 2">
            <a:extLst>
              <a:ext uri="{FF2B5EF4-FFF2-40B4-BE49-F238E27FC236}">
                <a16:creationId xmlns:a16="http://schemas.microsoft.com/office/drawing/2014/main" id="{FD8047E4-F5A7-9DF5-408D-B851341C45A9}"/>
              </a:ext>
            </a:extLst>
          </p:cNvPr>
          <p:cNvSpPr>
            <a:spLocks noGrp="1"/>
          </p:cNvSpPr>
          <p:nvPr>
            <p:ph type="subTitle" idx="1"/>
          </p:nvPr>
        </p:nvSpPr>
        <p:spPr>
          <a:xfrm>
            <a:off x="1524000" y="4495800"/>
            <a:ext cx="9144000" cy="762000"/>
          </a:xfrm>
        </p:spPr>
        <p:txBody>
          <a:bodyPr>
            <a:normAutofit/>
          </a:bodyPr>
          <a:lstStyle/>
          <a:p>
            <a:endParaRPr lang="en-IN" sz="3200" dirty="0"/>
          </a:p>
        </p:txBody>
      </p:sp>
    </p:spTree>
    <p:extLst>
      <p:ext uri="{BB962C8B-B14F-4D97-AF65-F5344CB8AC3E}">
        <p14:creationId xmlns:p14="http://schemas.microsoft.com/office/powerpoint/2010/main" val="895567237"/>
      </p:ext>
    </p:extLst>
  </p:cSld>
  <p:clrMapOvr>
    <a:overrideClrMapping bg1="dk1" tx1="lt1" bg2="dk2" tx2="lt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Freeform: Shape 12">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1" name="Isosceles Triangle 20">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A285D4D9-0083-4A1B-2682-23FCC9DB7EEC}"/>
              </a:ext>
            </a:extLst>
          </p:cNvPr>
          <p:cNvPicPr>
            <a:picLocks noChangeAspect="1"/>
          </p:cNvPicPr>
          <p:nvPr/>
        </p:nvPicPr>
        <p:blipFill>
          <a:blip r:embed="rId2"/>
          <a:stretch>
            <a:fillRect/>
          </a:stretch>
        </p:blipFill>
        <p:spPr>
          <a:xfrm>
            <a:off x="1414432" y="643467"/>
            <a:ext cx="9363136" cy="5571065"/>
          </a:xfrm>
          <a:prstGeom prst="rect">
            <a:avLst/>
          </a:prstGeom>
          <a:ln>
            <a:noFill/>
          </a:ln>
        </p:spPr>
      </p:pic>
      <p:sp>
        <p:nvSpPr>
          <p:cNvPr id="23" name="Isosceles Triangle 22">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539112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D1D8088-559A-46A5-A801-CDF0B9476B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83E2E96F-17F7-4C8C-BDF1-6BB90A0C1D7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09667" y="2380868"/>
            <a:ext cx="11982332" cy="2087795"/>
            <a:chOff x="143163" y="5763486"/>
            <a:chExt cx="11982332" cy="739555"/>
          </a:xfrm>
        </p:grpSpPr>
        <p:sp>
          <p:nvSpPr>
            <p:cNvPr id="12" name="Rectangle 11">
              <a:extLst>
                <a:ext uri="{FF2B5EF4-FFF2-40B4-BE49-F238E27FC236}">
                  <a16:creationId xmlns:a16="http://schemas.microsoft.com/office/drawing/2014/main" id="{846BD00C-9313-4A22-94F7-3875A46C6D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357444" y="5763486"/>
              <a:ext cx="11768051" cy="73955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1EAF30D0-AA67-427C-9938-A2C8A9B5D5D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143163" y="5763486"/>
              <a:ext cx="1" cy="739555"/>
            </a:xfrm>
            <a:prstGeom prst="line">
              <a:avLst/>
            </a:prstGeom>
            <a:ln w="17780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15" name="Rectangle 14">
            <a:extLst>
              <a:ext uri="{FF2B5EF4-FFF2-40B4-BE49-F238E27FC236}">
                <a16:creationId xmlns:a16="http://schemas.microsoft.com/office/drawing/2014/main" id="{3776B14B-F2F4-4825-8DA8-8C7A0F2B39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466344"/>
            <a:ext cx="11111729" cy="591782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0353EDF7-4961-685E-D7FA-3AAF8AED7048}"/>
              </a:ext>
            </a:extLst>
          </p:cNvPr>
          <p:cNvPicPr>
            <a:picLocks noChangeAspect="1"/>
          </p:cNvPicPr>
          <p:nvPr/>
        </p:nvPicPr>
        <p:blipFill rotWithShape="1">
          <a:blip r:embed="rId2"/>
          <a:srcRect b="9007"/>
          <a:stretch/>
        </p:blipFill>
        <p:spPr>
          <a:xfrm>
            <a:off x="838200" y="704765"/>
            <a:ext cx="10628376" cy="5440003"/>
          </a:xfrm>
          <a:prstGeom prst="rect">
            <a:avLst/>
          </a:prstGeom>
        </p:spPr>
      </p:pic>
    </p:spTree>
    <p:extLst>
      <p:ext uri="{BB962C8B-B14F-4D97-AF65-F5344CB8AC3E}">
        <p14:creationId xmlns:p14="http://schemas.microsoft.com/office/powerpoint/2010/main" val="1760541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Freeform: Shape 26">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Shape 32">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5" name="Isosceles Triangle 34">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40DE64A5-4688-A69B-C7C8-23D5465F8127}"/>
              </a:ext>
            </a:extLst>
          </p:cNvPr>
          <p:cNvPicPr>
            <a:picLocks noChangeAspect="1"/>
          </p:cNvPicPr>
          <p:nvPr/>
        </p:nvPicPr>
        <p:blipFill>
          <a:blip r:embed="rId2"/>
          <a:stretch>
            <a:fillRect/>
          </a:stretch>
        </p:blipFill>
        <p:spPr>
          <a:xfrm>
            <a:off x="2102405" y="643467"/>
            <a:ext cx="7987190" cy="5571065"/>
          </a:xfrm>
          <a:prstGeom prst="rect">
            <a:avLst/>
          </a:prstGeom>
          <a:ln>
            <a:noFill/>
          </a:ln>
        </p:spPr>
      </p:pic>
      <p:sp>
        <p:nvSpPr>
          <p:cNvPr id="37" name="Isosceles Triangle 36">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321294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D1D8088-559A-46A5-A801-CDF0B9476B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83E2E96F-17F7-4C8C-BDF1-6BB90A0C1D7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09667" y="2380868"/>
            <a:ext cx="11982332" cy="2087795"/>
            <a:chOff x="143163" y="5763486"/>
            <a:chExt cx="11982332" cy="739555"/>
          </a:xfrm>
        </p:grpSpPr>
        <p:sp>
          <p:nvSpPr>
            <p:cNvPr id="11" name="Rectangle 10">
              <a:extLst>
                <a:ext uri="{FF2B5EF4-FFF2-40B4-BE49-F238E27FC236}">
                  <a16:creationId xmlns:a16="http://schemas.microsoft.com/office/drawing/2014/main" id="{846BD00C-9313-4A22-94F7-3875A46C6D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357444" y="5763486"/>
              <a:ext cx="11768051" cy="73955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1EAF30D0-AA67-427C-9938-A2C8A9B5D5D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143163" y="5763486"/>
              <a:ext cx="1" cy="739555"/>
            </a:xfrm>
            <a:prstGeom prst="line">
              <a:avLst/>
            </a:prstGeom>
            <a:ln w="17780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14" name="Rectangle 13">
            <a:extLst>
              <a:ext uri="{FF2B5EF4-FFF2-40B4-BE49-F238E27FC236}">
                <a16:creationId xmlns:a16="http://schemas.microsoft.com/office/drawing/2014/main" id="{3776B14B-F2F4-4825-8DA8-8C7A0F2B39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466344"/>
            <a:ext cx="11111729" cy="591782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A77F0F30-E054-AD98-3B3D-94E046176719}"/>
              </a:ext>
            </a:extLst>
          </p:cNvPr>
          <p:cNvPicPr>
            <a:picLocks noChangeAspect="1"/>
          </p:cNvPicPr>
          <p:nvPr/>
        </p:nvPicPr>
        <p:blipFill rotWithShape="1">
          <a:blip r:embed="rId2"/>
          <a:srcRect b="2041"/>
          <a:stretch/>
        </p:blipFill>
        <p:spPr>
          <a:xfrm>
            <a:off x="838200" y="704765"/>
            <a:ext cx="10628376" cy="5440003"/>
          </a:xfrm>
          <a:prstGeom prst="rect">
            <a:avLst/>
          </a:prstGeom>
        </p:spPr>
      </p:pic>
    </p:spTree>
    <p:extLst>
      <p:ext uri="{BB962C8B-B14F-4D97-AF65-F5344CB8AC3E}">
        <p14:creationId xmlns:p14="http://schemas.microsoft.com/office/powerpoint/2010/main" val="7735215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EE2AD96-B495-4E06-9291-B71706F72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3CF6D67-C5A8-4ADD-9E8E-1E38CA1D3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638515" y="639280"/>
            <a:ext cx="6858000" cy="5579440"/>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11">
            <a:extLst>
              <a:ext uri="{FF2B5EF4-FFF2-40B4-BE49-F238E27FC236}">
                <a16:creationId xmlns:a16="http://schemas.microsoft.com/office/drawing/2014/main" id="{86909FA0-B515-4681-B7A8-FA281D133B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93206" y="395206"/>
            <a:ext cx="6346209" cy="5576080"/>
          </a:xfrm>
          <a:prstGeom prst="rect">
            <a:avLst/>
          </a:prstGeom>
          <a:gradFill>
            <a:gsLst>
              <a:gs pos="0">
                <a:srgbClr val="000000">
                  <a:alpha val="0"/>
                </a:srgbClr>
              </a:gs>
              <a:gs pos="99000">
                <a:schemeClr val="accent1">
                  <a:alpha val="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1C9FE86-FCC3-4A31-AA1C-C882262B7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528907" y="2818967"/>
            <a:ext cx="2501979" cy="5576080"/>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7D96243B-ECED-4B71-8E06-AE9A285EA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25002" y="852793"/>
            <a:ext cx="6858001" cy="5152412"/>
          </a:xfrm>
          <a:prstGeom prst="rect">
            <a:avLst/>
          </a:prstGeom>
          <a:gradFill>
            <a:gsLst>
              <a:gs pos="0">
                <a:srgbClr val="000000">
                  <a:alpha val="0"/>
                </a:srgbClr>
              </a:gs>
              <a:gs pos="99000">
                <a:schemeClr val="accent1">
                  <a:alpha val="1100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A09989E4-EFDC-4A90-A633-E0525FB413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818753" y="1128497"/>
            <a:ext cx="4318303" cy="4318303"/>
          </a:xfrm>
          <a:prstGeom prst="ellipse">
            <a:avLst/>
          </a:prstGeom>
          <a:gradFill>
            <a:gsLst>
              <a:gs pos="39000">
                <a:schemeClr val="accent1">
                  <a:alpha val="0"/>
                </a:schemeClr>
              </a:gs>
              <a:gs pos="100000">
                <a:schemeClr val="accent1">
                  <a:lumMod val="60000"/>
                  <a:lumOff val="40000"/>
                  <a:alpha val="15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943542E-73A2-BBA5-8E73-E7D52B4F19E7}"/>
              </a:ext>
            </a:extLst>
          </p:cNvPr>
          <p:cNvSpPr>
            <a:spLocks noGrp="1"/>
          </p:cNvSpPr>
          <p:nvPr>
            <p:ph type="title"/>
          </p:nvPr>
        </p:nvSpPr>
        <p:spPr>
          <a:xfrm>
            <a:off x="427791" y="586855"/>
            <a:ext cx="4628705" cy="3387497"/>
          </a:xfrm>
        </p:spPr>
        <p:txBody>
          <a:bodyPr anchor="b">
            <a:normAutofit/>
          </a:bodyPr>
          <a:lstStyle/>
          <a:p>
            <a:pPr algn="r"/>
            <a:r>
              <a:rPr lang="en-US" sz="4000" b="1" i="0" dirty="0">
                <a:solidFill>
                  <a:srgbClr val="FFFFFF"/>
                </a:solidFill>
                <a:effectLst/>
                <a:latin typeface="Arial" panose="020B0604020202020204" pitchFamily="34" charset="0"/>
              </a:rPr>
              <a:t>CONCLUSION FINDINGS AND INTERPRETATION</a:t>
            </a:r>
            <a:br>
              <a:rPr lang="en-US" sz="4000" b="1" i="0" dirty="0">
                <a:solidFill>
                  <a:srgbClr val="FFFFFF"/>
                </a:solidFill>
                <a:effectLst/>
                <a:latin typeface="Arial" panose="020B0604020202020204" pitchFamily="34" charset="0"/>
              </a:rPr>
            </a:br>
            <a:endParaRPr lang="en-IN" sz="4000" b="1" dirty="0">
              <a:solidFill>
                <a:srgbClr val="FFFFFF"/>
              </a:solidFill>
            </a:endParaRPr>
          </a:p>
        </p:txBody>
      </p:sp>
      <p:sp>
        <p:nvSpPr>
          <p:cNvPr id="3" name="Content Placeholder 2">
            <a:extLst>
              <a:ext uri="{FF2B5EF4-FFF2-40B4-BE49-F238E27FC236}">
                <a16:creationId xmlns:a16="http://schemas.microsoft.com/office/drawing/2014/main" id="{8F5B4F68-F30B-342F-0968-E7AF3167E590}"/>
              </a:ext>
            </a:extLst>
          </p:cNvPr>
          <p:cNvSpPr>
            <a:spLocks noGrp="1"/>
          </p:cNvSpPr>
          <p:nvPr>
            <p:ph idx="1"/>
          </p:nvPr>
        </p:nvSpPr>
        <p:spPr>
          <a:xfrm>
            <a:off x="6503158" y="649480"/>
            <a:ext cx="4862447" cy="5546047"/>
          </a:xfrm>
        </p:spPr>
        <p:txBody>
          <a:bodyPr anchor="ctr">
            <a:normAutofit fontScale="92500"/>
          </a:bodyPr>
          <a:lstStyle/>
          <a:p>
            <a:r>
              <a:rPr lang="en-US" sz="1900" dirty="0"/>
              <a:t>This project will be summarizing the comments into their respective categories using Abstractive summarization technique and Extractive summarization technique. </a:t>
            </a:r>
          </a:p>
          <a:p>
            <a:r>
              <a:rPr lang="en-US" sz="1900" dirty="0"/>
              <a:t>A YouTuber can easily access each category of comment. The positive and negative category show the subscribers expectation and views on that particular video. </a:t>
            </a:r>
          </a:p>
          <a:p>
            <a:r>
              <a:rPr lang="en-US" sz="1900" dirty="0"/>
              <a:t>Other categories aid the YouTuber to distinctly view the questions asked about the video and the suggestions provided to improve the content. </a:t>
            </a:r>
          </a:p>
          <a:p>
            <a:r>
              <a:rPr lang="en-US" sz="1900" dirty="0"/>
              <a:t>This can help the YouTuber to avoid scrolling through hundreds of comments and filtering them manually for each video. While previous researchers focused either on sentiment analysis or classification of sentence of a niche, we have incorporated classifying and summarizing. </a:t>
            </a:r>
            <a:endParaRPr lang="en-IN" sz="1900" dirty="0"/>
          </a:p>
        </p:txBody>
      </p:sp>
    </p:spTree>
    <p:extLst>
      <p:ext uri="{BB962C8B-B14F-4D97-AF65-F5344CB8AC3E}">
        <p14:creationId xmlns:p14="http://schemas.microsoft.com/office/powerpoint/2010/main" val="22657658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66D7F65-E9B6-4775-8355-D095CC73C1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129FCE-8D8D-F5B0-8BCB-072BCD7928BB}"/>
              </a:ext>
            </a:extLst>
          </p:cNvPr>
          <p:cNvSpPr>
            <a:spLocks noGrp="1"/>
          </p:cNvSpPr>
          <p:nvPr>
            <p:ph type="title"/>
          </p:nvPr>
        </p:nvSpPr>
        <p:spPr>
          <a:xfrm>
            <a:off x="1136396" y="502021"/>
            <a:ext cx="6173262" cy="1655483"/>
          </a:xfrm>
        </p:spPr>
        <p:txBody>
          <a:bodyPr anchor="b">
            <a:normAutofit/>
          </a:bodyPr>
          <a:lstStyle/>
          <a:p>
            <a:r>
              <a:rPr lang="en-US" sz="4000" b="0" i="0">
                <a:effectLst/>
                <a:latin typeface="Arial" panose="020B0604020202020204" pitchFamily="34" charset="0"/>
              </a:rPr>
              <a:t>References</a:t>
            </a:r>
            <a:endParaRPr lang="en-IN" sz="4000"/>
          </a:p>
        </p:txBody>
      </p:sp>
      <p:sp>
        <p:nvSpPr>
          <p:cNvPr id="3" name="Content Placeholder 2">
            <a:extLst>
              <a:ext uri="{FF2B5EF4-FFF2-40B4-BE49-F238E27FC236}">
                <a16:creationId xmlns:a16="http://schemas.microsoft.com/office/drawing/2014/main" id="{7A3C0735-EA14-E75D-0798-9406AEE7FD8F}"/>
              </a:ext>
            </a:extLst>
          </p:cNvPr>
          <p:cNvSpPr>
            <a:spLocks noGrp="1"/>
          </p:cNvSpPr>
          <p:nvPr>
            <p:ph idx="1"/>
          </p:nvPr>
        </p:nvSpPr>
        <p:spPr>
          <a:xfrm>
            <a:off x="1136397" y="2408518"/>
            <a:ext cx="6173262" cy="3535083"/>
          </a:xfrm>
        </p:spPr>
        <p:txBody>
          <a:bodyPr>
            <a:normAutofit/>
          </a:bodyPr>
          <a:lstStyle/>
          <a:p>
            <a:r>
              <a:rPr lang="en-IN" sz="2000"/>
              <a:t>1. https://analyticsindiamag.com/a-complete-tutorial-on-zero-shot-textclassification/ </a:t>
            </a:r>
          </a:p>
          <a:p>
            <a:r>
              <a:rPr lang="en-IN" sz="2000"/>
              <a:t>2. https://towardsdatascience.com/zero-shot-text-classification-with-huggingface-7f533ba83cd</a:t>
            </a:r>
          </a:p>
        </p:txBody>
      </p:sp>
      <p:pic>
        <p:nvPicPr>
          <p:cNvPr id="5" name="Picture 4" descr="Many question marks on black background">
            <a:extLst>
              <a:ext uri="{FF2B5EF4-FFF2-40B4-BE49-F238E27FC236}">
                <a16:creationId xmlns:a16="http://schemas.microsoft.com/office/drawing/2014/main" id="{98C8E505-710E-C13B-7BB5-78118B9BD230}"/>
              </a:ext>
            </a:extLst>
          </p:cNvPr>
          <p:cNvPicPr>
            <a:picLocks noChangeAspect="1"/>
          </p:cNvPicPr>
          <p:nvPr/>
        </p:nvPicPr>
        <p:blipFill rotWithShape="1">
          <a:blip r:embed="rId2"/>
          <a:srcRect l="61256" r="1" b="1"/>
          <a:stretch/>
        </p:blipFill>
        <p:spPr>
          <a:xfrm>
            <a:off x="8115300" y="-12515"/>
            <a:ext cx="4076700" cy="6418631"/>
          </a:xfrm>
          <a:prstGeom prst="rect">
            <a:avLst/>
          </a:prstGeom>
        </p:spPr>
      </p:pic>
      <p:sp>
        <p:nvSpPr>
          <p:cNvPr id="7" name="Rectangle 11">
            <a:extLst>
              <a:ext uri="{FF2B5EF4-FFF2-40B4-BE49-F238E27FC236}">
                <a16:creationId xmlns:a16="http://schemas.microsoft.com/office/drawing/2014/main" id="{61707E60-CEC9-4661-AA82-69242EB4BD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6406116"/>
            <a:ext cx="12191998" cy="461774"/>
          </a:xfrm>
          <a:prstGeom prst="rect">
            <a:avLst/>
          </a:prstGeom>
          <a:gradFill>
            <a:gsLst>
              <a:gs pos="0">
                <a:srgbClr val="000000"/>
              </a:gs>
              <a:gs pos="70000">
                <a:schemeClr val="accent1">
                  <a:lumMod val="7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F035CD8-AE30-4146-96F2-036B0CE5E4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300" y="6406115"/>
            <a:ext cx="4076698" cy="464399"/>
          </a:xfrm>
          <a:prstGeom prst="rect">
            <a:avLst/>
          </a:prstGeom>
          <a:gradFill>
            <a:gsLst>
              <a:gs pos="19000">
                <a:srgbClr val="000000">
                  <a:alpha val="46000"/>
                </a:srgbClr>
              </a:gs>
              <a:gs pos="99000">
                <a:schemeClr val="accent1"/>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375035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7">
            <a:extLst>
              <a:ext uri="{FF2B5EF4-FFF2-40B4-BE49-F238E27FC236}">
                <a16:creationId xmlns:a16="http://schemas.microsoft.com/office/drawing/2014/main" id="{DEE2AD96-B495-4E06-9291-B71706F72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9">
            <a:extLst>
              <a:ext uri="{FF2B5EF4-FFF2-40B4-BE49-F238E27FC236}">
                <a16:creationId xmlns:a16="http://schemas.microsoft.com/office/drawing/2014/main" id="{53CF6D67-C5A8-4ADD-9E8E-1E38CA1D3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638515" y="639280"/>
            <a:ext cx="6858000" cy="5579440"/>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11">
            <a:extLst>
              <a:ext uri="{FF2B5EF4-FFF2-40B4-BE49-F238E27FC236}">
                <a16:creationId xmlns:a16="http://schemas.microsoft.com/office/drawing/2014/main" id="{86909FA0-B515-4681-B7A8-FA281D133B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93206" y="395206"/>
            <a:ext cx="6346209" cy="5576080"/>
          </a:xfrm>
          <a:prstGeom prst="rect">
            <a:avLst/>
          </a:prstGeom>
          <a:gradFill>
            <a:gsLst>
              <a:gs pos="0">
                <a:srgbClr val="000000">
                  <a:alpha val="0"/>
                </a:srgbClr>
              </a:gs>
              <a:gs pos="99000">
                <a:schemeClr val="accent1">
                  <a:alpha val="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13">
            <a:extLst>
              <a:ext uri="{FF2B5EF4-FFF2-40B4-BE49-F238E27FC236}">
                <a16:creationId xmlns:a16="http://schemas.microsoft.com/office/drawing/2014/main" id="{21C9FE86-FCC3-4A31-AA1C-C882262B7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528907" y="2818967"/>
            <a:ext cx="2501979" cy="5576080"/>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15">
            <a:extLst>
              <a:ext uri="{FF2B5EF4-FFF2-40B4-BE49-F238E27FC236}">
                <a16:creationId xmlns:a16="http://schemas.microsoft.com/office/drawing/2014/main" id="{7D96243B-ECED-4B71-8E06-AE9A285EA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25002" y="852793"/>
            <a:ext cx="6858001" cy="5152412"/>
          </a:xfrm>
          <a:prstGeom prst="rect">
            <a:avLst/>
          </a:prstGeom>
          <a:gradFill>
            <a:gsLst>
              <a:gs pos="0">
                <a:srgbClr val="000000">
                  <a:alpha val="0"/>
                </a:srgbClr>
              </a:gs>
              <a:gs pos="99000">
                <a:schemeClr val="accent1">
                  <a:alpha val="1100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17">
            <a:extLst>
              <a:ext uri="{FF2B5EF4-FFF2-40B4-BE49-F238E27FC236}">
                <a16:creationId xmlns:a16="http://schemas.microsoft.com/office/drawing/2014/main" id="{A09989E4-EFDC-4A90-A633-E0525FB413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818753" y="1128497"/>
            <a:ext cx="4318303" cy="4318303"/>
          </a:xfrm>
          <a:prstGeom prst="ellipse">
            <a:avLst/>
          </a:prstGeom>
          <a:gradFill>
            <a:gsLst>
              <a:gs pos="39000">
                <a:schemeClr val="accent1">
                  <a:alpha val="0"/>
                </a:schemeClr>
              </a:gs>
              <a:gs pos="100000">
                <a:schemeClr val="accent1">
                  <a:lumMod val="60000"/>
                  <a:lumOff val="40000"/>
                  <a:alpha val="15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AC51801-067D-8635-9A27-90F35660236F}"/>
              </a:ext>
            </a:extLst>
          </p:cNvPr>
          <p:cNvSpPr>
            <a:spLocks noGrp="1"/>
          </p:cNvSpPr>
          <p:nvPr>
            <p:ph type="title"/>
          </p:nvPr>
        </p:nvSpPr>
        <p:spPr>
          <a:xfrm>
            <a:off x="826396" y="586855"/>
            <a:ext cx="4230100" cy="3387497"/>
          </a:xfrm>
        </p:spPr>
        <p:txBody>
          <a:bodyPr anchor="b">
            <a:normAutofit/>
          </a:bodyPr>
          <a:lstStyle/>
          <a:p>
            <a:pPr algn="r"/>
            <a:r>
              <a:rPr lang="en-US" sz="4000" b="1" i="0" dirty="0">
                <a:solidFill>
                  <a:srgbClr val="FFFFFF"/>
                </a:solidFill>
                <a:effectLst/>
                <a:latin typeface="Arial" panose="020B0604020202020204" pitchFamily="34" charset="0"/>
              </a:rPr>
              <a:t>INTRODUCTION</a:t>
            </a:r>
            <a:br>
              <a:rPr lang="en-US" sz="4000" b="1" i="0" dirty="0">
                <a:solidFill>
                  <a:srgbClr val="FFFFFF"/>
                </a:solidFill>
                <a:effectLst/>
                <a:latin typeface="Arial" panose="020B0604020202020204" pitchFamily="34" charset="0"/>
              </a:rPr>
            </a:br>
            <a:endParaRPr lang="en-IN" sz="4000" b="1" dirty="0">
              <a:solidFill>
                <a:srgbClr val="FFFFFF"/>
              </a:solidFill>
            </a:endParaRPr>
          </a:p>
        </p:txBody>
      </p:sp>
      <p:sp>
        <p:nvSpPr>
          <p:cNvPr id="3" name="Content Placeholder 2">
            <a:extLst>
              <a:ext uri="{FF2B5EF4-FFF2-40B4-BE49-F238E27FC236}">
                <a16:creationId xmlns:a16="http://schemas.microsoft.com/office/drawing/2014/main" id="{BFB5BA1A-552A-0775-DC3D-A21486FFC468}"/>
              </a:ext>
            </a:extLst>
          </p:cNvPr>
          <p:cNvSpPr>
            <a:spLocks noGrp="1"/>
          </p:cNvSpPr>
          <p:nvPr>
            <p:ph idx="1"/>
          </p:nvPr>
        </p:nvSpPr>
        <p:spPr>
          <a:xfrm>
            <a:off x="6503158" y="649480"/>
            <a:ext cx="4862447" cy="5546047"/>
          </a:xfrm>
        </p:spPr>
        <p:txBody>
          <a:bodyPr anchor="ctr">
            <a:normAutofit lnSpcReduction="10000"/>
          </a:bodyPr>
          <a:lstStyle/>
          <a:p>
            <a:r>
              <a:rPr lang="en-US" sz="1600"/>
              <a:t>In recent years, YouTube has gained huge popularity among content creators. Many content creators upload their video content on this platform. These videos get tons of views and comments. </a:t>
            </a:r>
          </a:p>
          <a:p>
            <a:r>
              <a:rPr lang="en-US" sz="1600"/>
              <a:t>The content creators, more generally called YouTubers, need to continuously work on maintaining the quality and quantity of their contents. To do so, they must collect feedback from their viewers through the comments section. This feedback lets them understand the influence of their creations. </a:t>
            </a:r>
          </a:p>
          <a:p>
            <a:r>
              <a:rPr lang="en-US" sz="1600"/>
              <a:t>In addition to improving audience engagement, feedback also provides information on the aspects of the content that need improvement. </a:t>
            </a:r>
          </a:p>
          <a:p>
            <a:r>
              <a:rPr lang="en-US" sz="1600"/>
              <a:t>However, not all YouTubers have enough time to go through all the comments on individual video. On the contrary, they must read all the comments to fully understand the public interest on their content. </a:t>
            </a:r>
          </a:p>
          <a:p>
            <a:r>
              <a:rPr lang="en-US" sz="1600"/>
              <a:t>The solution to this inconvenience is addressed in our work. Our approach is to extract all the comments from a video and summarize them into multiple categories</a:t>
            </a:r>
            <a:endParaRPr lang="en-IN" sz="1600"/>
          </a:p>
        </p:txBody>
      </p:sp>
    </p:spTree>
    <p:extLst>
      <p:ext uri="{BB962C8B-B14F-4D97-AF65-F5344CB8AC3E}">
        <p14:creationId xmlns:p14="http://schemas.microsoft.com/office/powerpoint/2010/main" val="32924990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79E27D9-03C7-44E2-9FF8-15D0C8506A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1111F-1D9E-29AB-69E3-BE603C88BCAD}"/>
              </a:ext>
            </a:extLst>
          </p:cNvPr>
          <p:cNvSpPr>
            <a:spLocks noGrp="1"/>
          </p:cNvSpPr>
          <p:nvPr>
            <p:ph type="title"/>
          </p:nvPr>
        </p:nvSpPr>
        <p:spPr>
          <a:xfrm>
            <a:off x="656823" y="962166"/>
            <a:ext cx="3103808" cy="4421876"/>
          </a:xfrm>
        </p:spPr>
        <p:txBody>
          <a:bodyPr anchor="t">
            <a:normAutofit/>
          </a:bodyPr>
          <a:lstStyle/>
          <a:p>
            <a:pPr algn="r"/>
            <a:r>
              <a:rPr lang="en-US" sz="2500" b="1" i="0" dirty="0">
                <a:effectLst/>
                <a:latin typeface="Arial" panose="020B0604020202020204" pitchFamily="34" charset="0"/>
              </a:rPr>
              <a:t>STATEMENT OF PROBLEM/</a:t>
            </a:r>
            <a:br>
              <a:rPr lang="en-US" sz="2500" b="1" i="0" dirty="0">
                <a:effectLst/>
                <a:latin typeface="Arial" panose="020B0604020202020204" pitchFamily="34" charset="0"/>
              </a:rPr>
            </a:br>
            <a:r>
              <a:rPr lang="en-US" sz="2500" b="1" i="0" dirty="0">
                <a:effectLst/>
                <a:latin typeface="Arial" panose="020B0604020202020204" pitchFamily="34" charset="0"/>
              </a:rPr>
              <a:t>OPPORTUNITY</a:t>
            </a:r>
            <a:endParaRPr lang="en-IN" sz="2500" b="1" dirty="0"/>
          </a:p>
        </p:txBody>
      </p:sp>
      <p:sp>
        <p:nvSpPr>
          <p:cNvPr id="3" name="Content Placeholder 2">
            <a:extLst>
              <a:ext uri="{FF2B5EF4-FFF2-40B4-BE49-F238E27FC236}">
                <a16:creationId xmlns:a16="http://schemas.microsoft.com/office/drawing/2014/main" id="{3ED0202F-B658-13EC-2874-E3F1D5F58F49}"/>
              </a:ext>
            </a:extLst>
          </p:cNvPr>
          <p:cNvSpPr>
            <a:spLocks noGrp="1"/>
          </p:cNvSpPr>
          <p:nvPr>
            <p:ph idx="1"/>
          </p:nvPr>
        </p:nvSpPr>
        <p:spPr>
          <a:xfrm>
            <a:off x="4088929" y="962167"/>
            <a:ext cx="6858113" cy="4743174"/>
          </a:xfrm>
        </p:spPr>
        <p:txBody>
          <a:bodyPr anchor="t">
            <a:normAutofit/>
          </a:bodyPr>
          <a:lstStyle/>
          <a:p>
            <a:r>
              <a:rPr lang="en-US" sz="2000" dirty="0"/>
              <a:t>YouTube has been growing vastly ever since JIO entered the market. Many people chose YouTube as a profession by posting various content in various disciplines. </a:t>
            </a:r>
          </a:p>
          <a:p>
            <a:r>
              <a:rPr lang="en-US" sz="2000" dirty="0"/>
              <a:t>Covid-19 lockdown has been a major shift in which people started making content in YouTube and started generating revenue from it. People of all ages started consuming content from YouTube and they express their views about the videos in the comment box. </a:t>
            </a:r>
          </a:p>
          <a:p>
            <a:r>
              <a:rPr lang="en-US" sz="2000" dirty="0"/>
              <a:t>YouTubers with large number of subscribes get a huge number of comments which they can’t read but it is essential to know what people think about their content to make better contents for their subscribers. </a:t>
            </a:r>
          </a:p>
          <a:p>
            <a:r>
              <a:rPr lang="en-US" sz="2000" dirty="0"/>
              <a:t>So, in order to solve this problem, we tried to summarize the YouTube comments by getting the YouTube comments through its API</a:t>
            </a:r>
            <a:endParaRPr lang="en-IN" sz="2000" dirty="0"/>
          </a:p>
        </p:txBody>
      </p:sp>
      <p:sp>
        <p:nvSpPr>
          <p:cNvPr id="10" name="Rectangle 9">
            <a:extLst>
              <a:ext uri="{FF2B5EF4-FFF2-40B4-BE49-F238E27FC236}">
                <a16:creationId xmlns:a16="http://schemas.microsoft.com/office/drawing/2014/main" id="{EEBF1590-3B36-48EE-A89D-3B6F3CB256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100000">
                <a:schemeClr val="accent1">
                  <a:lumMod val="50000"/>
                </a:scheme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C8F6C8C-AB5A-4548-942D-E3FD40ACBC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76000"/>
                </a:srgbClr>
              </a:gs>
              <a:gs pos="100000">
                <a:schemeClr val="accent1"/>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304536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66D7F65-E9B6-4775-8355-D095CC73C1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A798CEB-5948-8E34-6265-C02F37A27C53}"/>
              </a:ext>
            </a:extLst>
          </p:cNvPr>
          <p:cNvSpPr>
            <a:spLocks noGrp="1"/>
          </p:cNvSpPr>
          <p:nvPr>
            <p:ph type="title"/>
          </p:nvPr>
        </p:nvSpPr>
        <p:spPr>
          <a:xfrm>
            <a:off x="1136396" y="502021"/>
            <a:ext cx="6173262" cy="1655483"/>
          </a:xfrm>
        </p:spPr>
        <p:txBody>
          <a:bodyPr anchor="b">
            <a:normAutofit fontScale="90000"/>
          </a:bodyPr>
          <a:lstStyle/>
          <a:p>
            <a:r>
              <a:rPr lang="en-US" sz="3700" b="1" i="0" dirty="0">
                <a:effectLst/>
                <a:latin typeface="Arial" panose="020B0604020202020204" pitchFamily="34" charset="0"/>
              </a:rPr>
              <a:t>PROBLEM IDENTIFICATION IN THE DOMAINDATA </a:t>
            </a:r>
            <a:br>
              <a:rPr lang="en-US" sz="3700" b="1" i="0" dirty="0">
                <a:effectLst/>
                <a:latin typeface="Arial" panose="020B0604020202020204" pitchFamily="34" charset="0"/>
              </a:rPr>
            </a:br>
            <a:endParaRPr lang="en-IN" sz="3700" b="1" dirty="0"/>
          </a:p>
        </p:txBody>
      </p:sp>
      <p:sp>
        <p:nvSpPr>
          <p:cNvPr id="3" name="Content Placeholder 2">
            <a:extLst>
              <a:ext uri="{FF2B5EF4-FFF2-40B4-BE49-F238E27FC236}">
                <a16:creationId xmlns:a16="http://schemas.microsoft.com/office/drawing/2014/main" id="{7007E940-17FD-B36C-7C9D-881925693E7E}"/>
              </a:ext>
            </a:extLst>
          </p:cNvPr>
          <p:cNvSpPr>
            <a:spLocks noGrp="1"/>
          </p:cNvSpPr>
          <p:nvPr>
            <p:ph idx="1"/>
          </p:nvPr>
        </p:nvSpPr>
        <p:spPr>
          <a:xfrm>
            <a:off x="1136397" y="2408518"/>
            <a:ext cx="6173262" cy="3535083"/>
          </a:xfrm>
        </p:spPr>
        <p:txBody>
          <a:bodyPr>
            <a:normAutofit/>
          </a:bodyPr>
          <a:lstStyle/>
          <a:p>
            <a:r>
              <a:rPr lang="en-US" sz="2000" dirty="0"/>
              <a:t>These categories can help YouTubers focus only on those comments that suit their interest. Consequently, it is a challenging task to categorize the comments into different sentence types because of various factors such as non-standard language, spelling errors, unformatted texts, and trivial comments. </a:t>
            </a:r>
          </a:p>
          <a:p>
            <a:r>
              <a:rPr lang="en-US" sz="2000" dirty="0"/>
              <a:t>Apart from these, sometimes there are multiple sentences of different classes on a single comment. The combination of these issues poses a unique challenge in sentiment analysis based on sentence types.</a:t>
            </a:r>
            <a:endParaRPr lang="en-IN" sz="2000" dirty="0"/>
          </a:p>
        </p:txBody>
      </p:sp>
      <p:pic>
        <p:nvPicPr>
          <p:cNvPr id="19" name="Picture 4" descr="Multi-coloured paper-craft art">
            <a:extLst>
              <a:ext uri="{FF2B5EF4-FFF2-40B4-BE49-F238E27FC236}">
                <a16:creationId xmlns:a16="http://schemas.microsoft.com/office/drawing/2014/main" id="{3C0763FC-FFC9-DD7F-86B0-AA28168A8167}"/>
              </a:ext>
            </a:extLst>
          </p:cNvPr>
          <p:cNvPicPr>
            <a:picLocks noChangeAspect="1"/>
          </p:cNvPicPr>
          <p:nvPr/>
        </p:nvPicPr>
        <p:blipFill rotWithShape="1">
          <a:blip r:embed="rId2"/>
          <a:srcRect l="29920" r="27685" b="1"/>
          <a:stretch/>
        </p:blipFill>
        <p:spPr>
          <a:xfrm>
            <a:off x="8115300" y="-12515"/>
            <a:ext cx="4076700" cy="6418631"/>
          </a:xfrm>
          <a:prstGeom prst="rect">
            <a:avLst/>
          </a:prstGeom>
        </p:spPr>
      </p:pic>
      <p:sp>
        <p:nvSpPr>
          <p:cNvPr id="11" name="Rectangle 10">
            <a:extLst>
              <a:ext uri="{FF2B5EF4-FFF2-40B4-BE49-F238E27FC236}">
                <a16:creationId xmlns:a16="http://schemas.microsoft.com/office/drawing/2014/main" id="{61707E60-CEC9-4661-AA82-69242EB4BD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6406116"/>
            <a:ext cx="12191998" cy="461774"/>
          </a:xfrm>
          <a:prstGeom prst="rect">
            <a:avLst/>
          </a:prstGeom>
          <a:gradFill>
            <a:gsLst>
              <a:gs pos="0">
                <a:srgbClr val="000000"/>
              </a:gs>
              <a:gs pos="70000">
                <a:schemeClr val="accent1">
                  <a:lumMod val="7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F035CD8-AE30-4146-96F2-036B0CE5E4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300" y="6406115"/>
            <a:ext cx="4076698" cy="464399"/>
          </a:xfrm>
          <a:prstGeom prst="rect">
            <a:avLst/>
          </a:prstGeom>
          <a:gradFill>
            <a:gsLst>
              <a:gs pos="19000">
                <a:srgbClr val="000000">
                  <a:alpha val="46000"/>
                </a:srgbClr>
              </a:gs>
              <a:gs pos="99000">
                <a:schemeClr val="accent1"/>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48798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4" name="Rectangle 22">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Rectangle 24">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Rectangle 26">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Rectangle 28">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Rectangle 30">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3CE01429-5812-AD64-BC1F-57B98D82E456}"/>
              </a:ext>
            </a:extLst>
          </p:cNvPr>
          <p:cNvSpPr>
            <a:spLocks noGrp="1"/>
          </p:cNvSpPr>
          <p:nvPr>
            <p:ph type="title"/>
          </p:nvPr>
        </p:nvSpPr>
        <p:spPr>
          <a:xfrm>
            <a:off x="1371599" y="294538"/>
            <a:ext cx="9895951" cy="1033669"/>
          </a:xfrm>
        </p:spPr>
        <p:txBody>
          <a:bodyPr>
            <a:normAutofit/>
          </a:bodyPr>
          <a:lstStyle/>
          <a:p>
            <a:r>
              <a:rPr lang="en-US" sz="3400" b="1" i="0" dirty="0">
                <a:solidFill>
                  <a:srgbClr val="FFFFFF"/>
                </a:solidFill>
                <a:effectLst/>
                <a:latin typeface="Arial" panose="020B0604020202020204" pitchFamily="34" charset="0"/>
              </a:rPr>
              <a:t>COLLECTION APPROACHES/STRATEGIES DATA ANALYSIS APPROACHES</a:t>
            </a:r>
            <a:endParaRPr lang="en-IN" sz="3400" b="1" dirty="0">
              <a:solidFill>
                <a:srgbClr val="FFFFFF"/>
              </a:solidFill>
            </a:endParaRPr>
          </a:p>
        </p:txBody>
      </p:sp>
      <p:sp>
        <p:nvSpPr>
          <p:cNvPr id="3" name="Content Placeholder 2">
            <a:extLst>
              <a:ext uri="{FF2B5EF4-FFF2-40B4-BE49-F238E27FC236}">
                <a16:creationId xmlns:a16="http://schemas.microsoft.com/office/drawing/2014/main" id="{0E8D0576-536B-6352-6510-93C4B56A6832}"/>
              </a:ext>
            </a:extLst>
          </p:cNvPr>
          <p:cNvSpPr>
            <a:spLocks noGrp="1"/>
          </p:cNvSpPr>
          <p:nvPr>
            <p:ph idx="1"/>
          </p:nvPr>
        </p:nvSpPr>
        <p:spPr>
          <a:xfrm>
            <a:off x="1371599" y="2318197"/>
            <a:ext cx="9724031" cy="3683358"/>
          </a:xfrm>
        </p:spPr>
        <p:txBody>
          <a:bodyPr anchor="ctr">
            <a:normAutofit/>
          </a:bodyPr>
          <a:lstStyle/>
          <a:p>
            <a:r>
              <a:rPr lang="en-US" sz="2000"/>
              <a:t>We will be using YouTube API to extract comments quickly. We have a parameter called ‘order’ using which we can select the order by which the comments is extracted. </a:t>
            </a:r>
          </a:p>
          <a:p>
            <a:r>
              <a:rPr lang="en-US" sz="2000"/>
              <a:t>By giving it as “relevance” we can extract comments which has a greater number of number of likes and comments. After extracting the comments from the video, it is much unstructured because it has many information in it along with the comment. </a:t>
            </a:r>
          </a:p>
          <a:p>
            <a:r>
              <a:rPr lang="en-US" sz="2000"/>
              <a:t>So, we will be extracting the comment alone separately and clean the comments to load into the models</a:t>
            </a:r>
            <a:endParaRPr lang="en-IN" sz="2000"/>
          </a:p>
        </p:txBody>
      </p:sp>
    </p:spTree>
    <p:extLst>
      <p:ext uri="{BB962C8B-B14F-4D97-AF65-F5344CB8AC3E}">
        <p14:creationId xmlns:p14="http://schemas.microsoft.com/office/powerpoint/2010/main" val="23525328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4" name="Rectangle 22">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Rectangle 24">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Rectangle 26">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Rectangle 28">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Rectangle 30">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3CE01429-5812-AD64-BC1F-57B98D82E456}"/>
              </a:ext>
            </a:extLst>
          </p:cNvPr>
          <p:cNvSpPr>
            <a:spLocks noGrp="1"/>
          </p:cNvSpPr>
          <p:nvPr>
            <p:ph type="title"/>
          </p:nvPr>
        </p:nvSpPr>
        <p:spPr>
          <a:xfrm>
            <a:off x="1371599" y="294538"/>
            <a:ext cx="9895951" cy="1033669"/>
          </a:xfrm>
        </p:spPr>
        <p:txBody>
          <a:bodyPr>
            <a:normAutofit/>
          </a:bodyPr>
          <a:lstStyle/>
          <a:p>
            <a:r>
              <a:rPr lang="en-US" sz="3400" b="1" i="0" dirty="0">
                <a:solidFill>
                  <a:srgbClr val="FFFFFF"/>
                </a:solidFill>
                <a:effectLst/>
                <a:latin typeface="Arial" panose="020B0604020202020204" pitchFamily="34" charset="0"/>
              </a:rPr>
              <a:t>METHODOLOGY </a:t>
            </a:r>
            <a:endParaRPr lang="en-IN" sz="3400" b="1" dirty="0">
              <a:solidFill>
                <a:srgbClr val="FFFFFF"/>
              </a:solidFill>
            </a:endParaRPr>
          </a:p>
        </p:txBody>
      </p:sp>
      <p:sp>
        <p:nvSpPr>
          <p:cNvPr id="6" name="Text Placeholder 2">
            <a:extLst>
              <a:ext uri="{FF2B5EF4-FFF2-40B4-BE49-F238E27FC236}">
                <a16:creationId xmlns:a16="http://schemas.microsoft.com/office/drawing/2014/main" id="{DD42EEE9-5666-8E94-0409-FA3874C90707}"/>
              </a:ext>
            </a:extLst>
          </p:cNvPr>
          <p:cNvSpPr txBox="1">
            <a:spLocks/>
          </p:cNvSpPr>
          <p:nvPr/>
        </p:nvSpPr>
        <p:spPr>
          <a:xfrm>
            <a:off x="839788" y="3008310"/>
            <a:ext cx="5157787" cy="36700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b="1" dirty="0"/>
              <a:t>Extractive Summarization</a:t>
            </a:r>
            <a:endParaRPr lang="en-IN" sz="1800" b="1" dirty="0"/>
          </a:p>
        </p:txBody>
      </p:sp>
      <p:sp>
        <p:nvSpPr>
          <p:cNvPr id="7" name="Content Placeholder 3">
            <a:extLst>
              <a:ext uri="{FF2B5EF4-FFF2-40B4-BE49-F238E27FC236}">
                <a16:creationId xmlns:a16="http://schemas.microsoft.com/office/drawing/2014/main" id="{778D5D1E-636E-F09F-961C-40827C7DF4A3}"/>
              </a:ext>
            </a:extLst>
          </p:cNvPr>
          <p:cNvSpPr txBox="1">
            <a:spLocks/>
          </p:cNvSpPr>
          <p:nvPr/>
        </p:nvSpPr>
        <p:spPr>
          <a:xfrm>
            <a:off x="839788" y="3676649"/>
            <a:ext cx="5157787" cy="2513013"/>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dirty="0"/>
              <a:t>It takes the text, ranks all the sentences according to the understanding and relevance of the text, and presents you with the most important sentences. This method does not create new words or phrases, it just takes the already existing words and phrases and presents only that. You can imagine this as taking a page of text and marking the most important sentences using a highlighter.</a:t>
            </a:r>
            <a:endParaRPr lang="en-IN" sz="1800" dirty="0"/>
          </a:p>
        </p:txBody>
      </p:sp>
      <p:sp>
        <p:nvSpPr>
          <p:cNvPr id="8" name="Text Placeholder 4">
            <a:extLst>
              <a:ext uri="{FF2B5EF4-FFF2-40B4-BE49-F238E27FC236}">
                <a16:creationId xmlns:a16="http://schemas.microsoft.com/office/drawing/2014/main" id="{0769BB91-9852-79F5-4168-2C289F8ABCB6}"/>
              </a:ext>
            </a:extLst>
          </p:cNvPr>
          <p:cNvSpPr txBox="1">
            <a:spLocks/>
          </p:cNvSpPr>
          <p:nvPr/>
        </p:nvSpPr>
        <p:spPr>
          <a:xfrm>
            <a:off x="6194427" y="3008310"/>
            <a:ext cx="5183188" cy="37306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b="1" dirty="0"/>
              <a:t>Abstractive Summarization </a:t>
            </a:r>
            <a:endParaRPr lang="en-IN" sz="1800" b="1" dirty="0"/>
          </a:p>
        </p:txBody>
      </p:sp>
      <p:sp>
        <p:nvSpPr>
          <p:cNvPr id="9" name="Content Placeholder 5">
            <a:extLst>
              <a:ext uri="{FF2B5EF4-FFF2-40B4-BE49-F238E27FC236}">
                <a16:creationId xmlns:a16="http://schemas.microsoft.com/office/drawing/2014/main" id="{7AD28A5F-4318-3781-6E34-77F77DD9DDCE}"/>
              </a:ext>
            </a:extLst>
          </p:cNvPr>
          <p:cNvSpPr txBox="1">
            <a:spLocks/>
          </p:cNvSpPr>
          <p:nvPr/>
        </p:nvSpPr>
        <p:spPr>
          <a:xfrm>
            <a:off x="6172200" y="3676649"/>
            <a:ext cx="5183188" cy="251301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a:t>It tries to guess the meaning of the whole text and presents the meaning to you. It creates words and phrases, puts them together in a meaningful way, and along with that, adds the most important facts found in the text. This way, abstractive summarization techniques are more complex than extractive summarization techniques and are also computationally more expensive.</a:t>
            </a:r>
            <a:endParaRPr lang="en-IN" sz="1800" dirty="0"/>
          </a:p>
        </p:txBody>
      </p:sp>
      <p:sp>
        <p:nvSpPr>
          <p:cNvPr id="10" name="TextBox 9">
            <a:extLst>
              <a:ext uri="{FF2B5EF4-FFF2-40B4-BE49-F238E27FC236}">
                <a16:creationId xmlns:a16="http://schemas.microsoft.com/office/drawing/2014/main" id="{3CA0E1A2-6D67-5326-0EDE-6B5DDF00B924}"/>
              </a:ext>
            </a:extLst>
          </p:cNvPr>
          <p:cNvSpPr txBox="1"/>
          <p:nvPr/>
        </p:nvSpPr>
        <p:spPr>
          <a:xfrm>
            <a:off x="15875" y="1859099"/>
            <a:ext cx="11963400" cy="923330"/>
          </a:xfrm>
          <a:prstGeom prst="rect">
            <a:avLst/>
          </a:prstGeom>
          <a:noFill/>
        </p:spPr>
        <p:txBody>
          <a:bodyPr wrap="square">
            <a:spAutoFit/>
          </a:bodyPr>
          <a:lstStyle/>
          <a:p>
            <a:pPr marL="749300" marR="788670">
              <a:spcAft>
                <a:spcPts val="0"/>
              </a:spcAft>
            </a:pPr>
            <a:r>
              <a:rPr lang="en-US" dirty="0"/>
              <a:t>Since YouTube comments don’t have to labels to train it with machine learning model, we tried a method called Zero shot classification to predict the classes of the YouTube comments with a pre- trained model. We tried two methods of summarization:</a:t>
            </a:r>
            <a:endParaRPr lang="en-IN" dirty="0"/>
          </a:p>
        </p:txBody>
      </p:sp>
    </p:spTree>
    <p:extLst>
      <p:ext uri="{BB962C8B-B14F-4D97-AF65-F5344CB8AC3E}">
        <p14:creationId xmlns:p14="http://schemas.microsoft.com/office/powerpoint/2010/main" val="18157261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7E67490-751D-D32F-D28B-92301D0C895D}"/>
              </a:ext>
            </a:extLst>
          </p:cNvPr>
          <p:cNvSpPr>
            <a:spLocks noGrp="1"/>
          </p:cNvSpPr>
          <p:nvPr>
            <p:ph type="title"/>
          </p:nvPr>
        </p:nvSpPr>
        <p:spPr>
          <a:xfrm>
            <a:off x="466722" y="586855"/>
            <a:ext cx="3201366" cy="3387497"/>
          </a:xfrm>
        </p:spPr>
        <p:txBody>
          <a:bodyPr anchor="b">
            <a:normAutofit/>
          </a:bodyPr>
          <a:lstStyle/>
          <a:p>
            <a:pPr algn="r"/>
            <a:r>
              <a:rPr lang="en-IN" sz="3100">
                <a:solidFill>
                  <a:srgbClr val="FFFFFF"/>
                </a:solidFill>
              </a:rPr>
              <a:t>LITERATURE SURVEY</a:t>
            </a:r>
          </a:p>
        </p:txBody>
      </p:sp>
      <p:sp>
        <p:nvSpPr>
          <p:cNvPr id="3" name="Content Placeholder 2">
            <a:extLst>
              <a:ext uri="{FF2B5EF4-FFF2-40B4-BE49-F238E27FC236}">
                <a16:creationId xmlns:a16="http://schemas.microsoft.com/office/drawing/2014/main" id="{2FE77ADE-3D7E-8E5A-87F7-DF066F9AA527}"/>
              </a:ext>
            </a:extLst>
          </p:cNvPr>
          <p:cNvSpPr>
            <a:spLocks noGrp="1"/>
          </p:cNvSpPr>
          <p:nvPr>
            <p:ph idx="1"/>
          </p:nvPr>
        </p:nvSpPr>
        <p:spPr>
          <a:xfrm>
            <a:off x="4810259" y="649480"/>
            <a:ext cx="6555347" cy="5546047"/>
          </a:xfrm>
        </p:spPr>
        <p:txBody>
          <a:bodyPr anchor="ctr">
            <a:normAutofit/>
          </a:bodyPr>
          <a:lstStyle/>
          <a:p>
            <a:r>
              <a:rPr lang="en-US" sz="1600" dirty="0"/>
              <a:t>Taboada et al. implemented a lexicon-based method for sentiment analysis. In this study, a dictionary of words was created, and the words were manually ranked on a scale of -5 to +5 (negative to positive mood). </a:t>
            </a:r>
          </a:p>
          <a:p>
            <a:r>
              <a:rPr lang="en-US" sz="1600" dirty="0"/>
              <a:t>Our supervised learning approach replaces the manual work done in the classification step of the approach, improving accuracy. The time-consuming process of manually scaling words has also been automated by a machine learning approach. </a:t>
            </a:r>
          </a:p>
          <a:p>
            <a:r>
              <a:rPr lang="en-US" sz="1600" dirty="0"/>
              <a:t>Our research classifies texts by both sentence type and mood. </a:t>
            </a:r>
            <a:r>
              <a:rPr lang="en-US" sz="1600" dirty="0" err="1"/>
              <a:t>Siersdorfer</a:t>
            </a:r>
            <a:r>
              <a:rPr lang="en-US" sz="1600" dirty="0"/>
              <a:t> et al. We used a linear support vector machine together with a thesaurus to obtain the level of negativity and positivity for each word from the comments. Their approach has an accuracy of 0.72. We were able to improve the accuracy of our sentiment analysis model without using a thesaurus. </a:t>
            </a:r>
          </a:p>
          <a:p>
            <a:r>
              <a:rPr lang="en-US" sz="1600" dirty="0"/>
              <a:t>Similarly, Krishna et al. used naive Bayesian classification for polar analysis (sentiment analysis) of the IMDB dataset. Their approach leverages each comment's category during the feature selection process. In other words, the polarity of a new comment cannot be calculated without knowing its category. However, our approach does not use categories during the feature selection process.</a:t>
            </a:r>
            <a:endParaRPr lang="en-IN" sz="1600" dirty="0"/>
          </a:p>
        </p:txBody>
      </p:sp>
    </p:spTree>
    <p:extLst>
      <p:ext uri="{BB962C8B-B14F-4D97-AF65-F5344CB8AC3E}">
        <p14:creationId xmlns:p14="http://schemas.microsoft.com/office/powerpoint/2010/main" val="32152610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Freeform: Shape 32">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DC6BC846-9536-8775-903E-F047EECD68D2}"/>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4000" kern="1200">
                <a:solidFill>
                  <a:srgbClr val="FFFFFF"/>
                </a:solidFill>
                <a:latin typeface="+mj-lt"/>
                <a:ea typeface="+mj-ea"/>
                <a:cs typeface="+mj-cs"/>
              </a:rPr>
              <a:t>FLOW CHART</a:t>
            </a:r>
          </a:p>
        </p:txBody>
      </p:sp>
      <p:pic>
        <p:nvPicPr>
          <p:cNvPr id="4" name="image2.jpeg" descr="P122#y1">
            <a:extLst>
              <a:ext uri="{FF2B5EF4-FFF2-40B4-BE49-F238E27FC236}">
                <a16:creationId xmlns:a16="http://schemas.microsoft.com/office/drawing/2014/main" id="{3D3DE77F-671B-A765-CFE8-3E9A767C4F95}"/>
              </a:ext>
            </a:extLst>
          </p:cNvPr>
          <p:cNvPicPr>
            <a:picLocks noChangeAspect="1"/>
          </p:cNvPicPr>
          <p:nvPr/>
        </p:nvPicPr>
        <p:blipFill>
          <a:blip r:embed="rId2" cstate="print"/>
          <a:stretch>
            <a:fillRect/>
          </a:stretch>
        </p:blipFill>
        <p:spPr>
          <a:xfrm>
            <a:off x="4502428" y="547733"/>
            <a:ext cx="7225748" cy="5762534"/>
          </a:xfrm>
          <a:prstGeom prst="rect">
            <a:avLst/>
          </a:prstGeom>
        </p:spPr>
      </p:pic>
    </p:spTree>
    <p:extLst>
      <p:ext uri="{BB962C8B-B14F-4D97-AF65-F5344CB8AC3E}">
        <p14:creationId xmlns:p14="http://schemas.microsoft.com/office/powerpoint/2010/main" val="3014895717"/>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AE6F2518-B084-4896-AF52-66CC2144AA26}"/>
    </a:ext>
  </a:extLst>
</a:theme>
</file>

<file path=docProps/app.xml><?xml version="1.0" encoding="utf-8"?>
<Properties xmlns="http://schemas.openxmlformats.org/officeDocument/2006/extended-properties" xmlns:vt="http://schemas.openxmlformats.org/officeDocument/2006/docPropsVTypes">
  <Template>Office Theme 2013 - 2022</Template>
  <TotalTime>637</TotalTime>
  <Words>1432</Words>
  <Application>Microsoft Office PowerPoint</Application>
  <PresentationFormat>Widescreen</PresentationFormat>
  <Paragraphs>63</Paragraphs>
  <Slides>26</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26</vt:i4>
      </vt:variant>
    </vt:vector>
  </HeadingPairs>
  <TitlesOfParts>
    <vt:vector size="29" baseType="lpstr">
      <vt:lpstr>Arial</vt:lpstr>
      <vt:lpstr>Arial Black</vt:lpstr>
      <vt:lpstr>Office Theme</vt:lpstr>
      <vt:lpstr>YouTube Comments Summarizer</vt:lpstr>
      <vt:lpstr>AGENDA</vt:lpstr>
      <vt:lpstr>INTRODUCTION </vt:lpstr>
      <vt:lpstr>STATEMENT OF PROBLEM/ OPPORTUNITY</vt:lpstr>
      <vt:lpstr>PROBLEM IDENTIFICATION IN THE DOMAINDATA  </vt:lpstr>
      <vt:lpstr>COLLECTION APPROACHES/STRATEGIES DATA ANALYSIS APPROACHES</vt:lpstr>
      <vt:lpstr>METHODOLOGY </vt:lpstr>
      <vt:lpstr>LITERATURE SURVEY</vt:lpstr>
      <vt:lpstr>FLOW CHART</vt:lpstr>
      <vt:lpstr>SYSTEM DESIGN</vt:lpstr>
      <vt:lpstr>ZERO SHOT CLASSIFICATION</vt:lpstr>
      <vt:lpstr>ZERO SHOT CLASSIFICATION</vt:lpstr>
      <vt:lpstr>CODING / IMPLEMENTATION</vt:lpstr>
      <vt:lpstr>PowerPoint Presentation</vt:lpstr>
      <vt:lpstr>PowerPoint Presentation</vt:lpstr>
      <vt:lpstr>PowerPoint Presentation</vt:lpstr>
      <vt:lpstr>PowerPoint Presentation</vt:lpstr>
      <vt:lpstr>VISUALISATIONS</vt:lpstr>
      <vt:lpstr>PowerPoint Presentation</vt:lpstr>
      <vt:lpstr>WEBSITE IMPLEMENTATION</vt:lpstr>
      <vt:lpstr>PowerPoint Presentation</vt:lpstr>
      <vt:lpstr>PowerPoint Presentation</vt:lpstr>
      <vt:lpstr>PowerPoint Presentation</vt:lpstr>
      <vt:lpstr>PowerPoint Presentation</vt:lpstr>
      <vt:lpstr>CONCLUSION FINDINGS AND INTERPRETATION </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YouTube Comments Summarizer</dc:title>
  <dc:creator>john chacko</dc:creator>
  <cp:lastModifiedBy>Arun Venkat S J</cp:lastModifiedBy>
  <cp:revision>28</cp:revision>
  <dcterms:created xsi:type="dcterms:W3CDTF">2023-01-04T17:16:55Z</dcterms:created>
  <dcterms:modified xsi:type="dcterms:W3CDTF">2023-09-01T03:47:36Z</dcterms:modified>
</cp:coreProperties>
</file>